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56"/>
  </p:notesMasterIdLst>
  <p:sldIdLst>
    <p:sldId id="256" r:id="rId2"/>
    <p:sldId id="258" r:id="rId3"/>
    <p:sldId id="261" r:id="rId4"/>
    <p:sldId id="262" r:id="rId5"/>
    <p:sldId id="266" r:id="rId6"/>
    <p:sldId id="267" r:id="rId7"/>
    <p:sldId id="274" r:id="rId8"/>
    <p:sldId id="275" r:id="rId9"/>
    <p:sldId id="276" r:id="rId10"/>
    <p:sldId id="277" r:id="rId11"/>
    <p:sldId id="278" r:id="rId12"/>
    <p:sldId id="282" r:id="rId13"/>
    <p:sldId id="283" r:id="rId14"/>
    <p:sldId id="285" r:id="rId15"/>
    <p:sldId id="286" r:id="rId16"/>
    <p:sldId id="287" r:id="rId17"/>
    <p:sldId id="292" r:id="rId18"/>
    <p:sldId id="293" r:id="rId19"/>
    <p:sldId id="294" r:id="rId20"/>
    <p:sldId id="295" r:id="rId21"/>
    <p:sldId id="300" r:id="rId22"/>
    <p:sldId id="301" r:id="rId23"/>
    <p:sldId id="302" r:id="rId24"/>
    <p:sldId id="303" r:id="rId25"/>
    <p:sldId id="304" r:id="rId26"/>
    <p:sldId id="312" r:id="rId27"/>
    <p:sldId id="313" r:id="rId28"/>
    <p:sldId id="314" r:id="rId29"/>
    <p:sldId id="316" r:id="rId30"/>
    <p:sldId id="317" r:id="rId31"/>
    <p:sldId id="318" r:id="rId32"/>
    <p:sldId id="351" r:id="rId33"/>
    <p:sldId id="319" r:id="rId34"/>
    <p:sldId id="320" r:id="rId35"/>
    <p:sldId id="321" r:id="rId36"/>
    <p:sldId id="322" r:id="rId37"/>
    <p:sldId id="324" r:id="rId38"/>
    <p:sldId id="325" r:id="rId39"/>
    <p:sldId id="327" r:id="rId40"/>
    <p:sldId id="328" r:id="rId41"/>
    <p:sldId id="329" r:id="rId42"/>
    <p:sldId id="330" r:id="rId43"/>
    <p:sldId id="331" r:id="rId44"/>
    <p:sldId id="332" r:id="rId45"/>
    <p:sldId id="337" r:id="rId46"/>
    <p:sldId id="338" r:id="rId47"/>
    <p:sldId id="339" r:id="rId48"/>
    <p:sldId id="352" r:id="rId49"/>
    <p:sldId id="344" r:id="rId50"/>
    <p:sldId id="345" r:id="rId51"/>
    <p:sldId id="346" r:id="rId52"/>
    <p:sldId id="348" r:id="rId53"/>
    <p:sldId id="349" r:id="rId54"/>
    <p:sldId id="350" r:id="rId55"/>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varScale="1">
        <p:scale>
          <a:sx n="69" d="100"/>
          <a:sy n="69" d="100"/>
        </p:scale>
        <p:origin x="1638" y="6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solidFill>
                  <a:srgbClr val="000000"/>
                </a:solidFill>
                <a:latin typeface="Segoe"/>
                <a:ea typeface="ＭＳ ゴシック"/>
              </a:rPr>
              <a:t>Take Note: You should be cautious when deleting record data. You cannot undo the deletion of a record.</a:t>
            </a:r>
          </a:p>
          <a:p>
            <a:pPr lvl="2" rtl="0"/>
            <a:r>
              <a:rPr lang="en-US" b="0" i="0" u="none" strike="noStrike" baseline="0" smtClean="0">
                <a:solidFill>
                  <a:srgbClr val="000000"/>
                </a:solidFill>
                <a:latin typeface="Segoe"/>
                <a:ea typeface="ＭＳ ゴシック"/>
              </a:rPr>
              <a:t>Cross Reference: As you become more advanced in your knowledge of Access, you may want to create a delete query that can delete multiple records at once. You learn more about queries in Lesson 8.</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11</a:t>
            </a:fld>
            <a:endParaRPr lang="en-US"/>
          </a:p>
        </p:txBody>
      </p:sp>
    </p:spTree>
    <p:extLst>
      <p:ext uri="{BB962C8B-B14F-4D97-AF65-F5344CB8AC3E}">
        <p14:creationId xmlns:p14="http://schemas.microsoft.com/office/powerpoint/2010/main" val="11067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If you want to use the Find and Replace dialog box to search for characters that are used as wildcards, such as a question mark, you must enclose that character in brackets, for example [?]. Follow this rule when searching for all wildcard characters except exclamation points (!) and closing brackets (]) where you would simply search for these without any surrounding brackets.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20</a:t>
            </a:fld>
            <a:endParaRPr lang="en-US"/>
          </a:p>
        </p:txBody>
      </p:sp>
    </p:spTree>
    <p:extLst>
      <p:ext uri="{BB962C8B-B14F-4D97-AF65-F5344CB8AC3E}">
        <p14:creationId xmlns:p14="http://schemas.microsoft.com/office/powerpoint/2010/main" val="2498125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solidFill>
                  <a:srgbClr val="000000"/>
                </a:solidFill>
                <a:latin typeface="Segoe"/>
                <a:ea typeface="ＭＳ ゴシック"/>
              </a:rPr>
              <a:t>Take Note: Once a field has been set to the Attachment data type, it cannot be converted to another data type.</a:t>
            </a:r>
          </a:p>
          <a:p>
            <a:pPr lvl="2" rtl="0"/>
            <a:r>
              <a:rPr lang="en-US" b="0" i="0" u="none" strike="noStrike" baseline="0" smtClean="0">
                <a:solidFill>
                  <a:srgbClr val="000000"/>
                </a:solidFill>
                <a:latin typeface="Segoe"/>
                <a:ea typeface="ＭＳ ゴシック"/>
              </a:rPr>
              <a:t>Cross Reference: The Add &amp; Delete group and the More Fields menu will be covered in greater detail in Lesson 4.</a:t>
            </a:r>
            <a:endParaRPr lang="en-US" b="0" i="0" u="none" strike="noStrike" baseline="0" smtClean="0">
              <a:solidFill>
                <a:srgbClr val="000000"/>
              </a:solidFill>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25</a:t>
            </a:fld>
            <a:endParaRPr lang="en-US"/>
          </a:p>
        </p:txBody>
      </p:sp>
    </p:spTree>
    <p:extLst>
      <p:ext uri="{BB962C8B-B14F-4D97-AF65-F5344CB8AC3E}">
        <p14:creationId xmlns:p14="http://schemas.microsoft.com/office/powerpoint/2010/main" val="2026559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Cross Reference: You learn more about input masks and how they help conform data to various formats in Lesson 8.</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34</a:t>
            </a:fld>
            <a:endParaRPr lang="en-US"/>
          </a:p>
        </p:txBody>
      </p:sp>
    </p:spTree>
    <p:extLst>
      <p:ext uri="{BB962C8B-B14F-4D97-AF65-F5344CB8AC3E}">
        <p14:creationId xmlns:p14="http://schemas.microsoft.com/office/powerpoint/2010/main" val="59181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solidFill>
                  <a:srgbClr val="000000"/>
                </a:solidFill>
                <a:latin typeface="Segoe"/>
                <a:ea typeface="ＭＳ ゴシック"/>
              </a:rPr>
              <a:t>Take Note: Only one filter can be applied per column. When you apply a filter to a column that is already filtered, the previous filter is removed and the new filter is applied.</a:t>
            </a:r>
          </a:p>
          <a:p>
            <a:pPr lvl="2" rtl="0"/>
            <a:r>
              <a:rPr lang="en-US" b="0" i="0" u="none" strike="noStrike" baseline="0" smtClean="0">
                <a:solidFill>
                  <a:srgbClr val="000000"/>
                </a:solidFill>
                <a:latin typeface="Segoe"/>
                <a:ea typeface="ＭＳ ゴシック"/>
              </a:rPr>
              <a:t>Take Note: You cannot apply a case-specific filter. For example, filtering a table for “Decaf” will find all occurrences of the word “decaf” including “Decaf”, “decaf”, “deCaf” etc.</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36</a:t>
            </a:fld>
            <a:endParaRPr lang="en-US"/>
          </a:p>
        </p:txBody>
      </p:sp>
    </p:spTree>
    <p:extLst>
      <p:ext uri="{BB962C8B-B14F-4D97-AF65-F5344CB8AC3E}">
        <p14:creationId xmlns:p14="http://schemas.microsoft.com/office/powerpoint/2010/main" val="3170328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Fields can be rearranged in datasheet view by clicking on the field name headers and dragging them to where you want to move them.</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41</a:t>
            </a:fld>
            <a:endParaRPr lang="en-US"/>
          </a:p>
        </p:txBody>
      </p:sp>
    </p:spTree>
    <p:extLst>
      <p:ext uri="{BB962C8B-B14F-4D97-AF65-F5344CB8AC3E}">
        <p14:creationId xmlns:p14="http://schemas.microsoft.com/office/powerpoint/2010/main" val="3558658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Take Note: You can save your table so it retains your formatting the next time you open it.</a:t>
            </a:r>
          </a:p>
          <a:p>
            <a:pPr lvl="2" rtl="0"/>
            <a:r>
              <a:rPr lang="en-US" b="0" i="0" u="none" strike="noStrike" baseline="0" smtClean="0">
                <a:latin typeface="Segoe"/>
                <a:ea typeface="ＭＳ ゴシック"/>
              </a:rPr>
              <a:t>Take Note: To select more than one field to freeze or hide, hold down the shift key while selecting adjacent fields.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44</a:t>
            </a:fld>
            <a:endParaRPr lang="en-US"/>
          </a:p>
        </p:txBody>
      </p:sp>
    </p:spTree>
    <p:extLst>
      <p:ext uri="{BB962C8B-B14F-4D97-AF65-F5344CB8AC3E}">
        <p14:creationId xmlns:p14="http://schemas.microsoft.com/office/powerpoint/2010/main" val="1235047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9067E8-4A61-C44A-A912-AE8C6A825BD9}" type="datetimeFigureOut">
              <a:t>4/8/2016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D2B2D-BCB4-7848-956E-E98896699C34}" type="slidenum">
              <a:t>‹#›</a:t>
            </a:fld>
            <a:endParaRPr lang="en-US"/>
          </a:p>
        </p:txBody>
      </p:sp>
    </p:spTree>
    <p:extLst>
      <p:ext uri="{BB962C8B-B14F-4D97-AF65-F5344CB8AC3E}">
        <p14:creationId xmlns:p14="http://schemas.microsoft.com/office/powerpoint/2010/main" val="3568142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A141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BA1419"/>
            </a:solidFill>
            <a:round/>
            <a:headEnd/>
            <a:tailEnd/>
          </a:ln>
          <a:extLst>
            <a:ext uri="{909E8E84-426E-40dd-AFC4-6F175D3DCCD1}">
              <a14:hiddenFill xmlns:a14="http://schemas.microsoft.com/office/drawing/2010/main" xmlns="">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BA141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BA141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BA1419"/>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29000"/>
            <a:ext cx="8534400" cy="898525"/>
          </a:xfrm>
        </p:spPr>
        <p:txBody>
          <a:bodyPr lIns="45720" rIns="45720">
            <a:normAutofit fontScale="90000"/>
          </a:bodyPr>
          <a:lstStyle/>
          <a:p>
            <a:pPr algn="r" eaLnBrk="1" hangingPunct="1">
              <a:lnSpc>
                <a:spcPct val="70000"/>
              </a:lnSpc>
              <a:defRPr/>
            </a:pPr>
            <a:r>
              <a:rPr lang="en-US" sz="4200" dirty="0" smtClean="0">
                <a:effectLst>
                  <a:outerShdw algn="tl">
                    <a:srgbClr val="000000"/>
                  </a:outerShdw>
                </a:effectLst>
              </a:rPr>
              <a:t>Work with Tables </a:t>
            </a:r>
            <a:br>
              <a:rPr lang="en-US" sz="4200" dirty="0" smtClean="0">
                <a:effectLst>
                  <a:outerShdw algn="tl">
                    <a:srgbClr val="000000"/>
                  </a:outerShdw>
                </a:effectLst>
              </a:rPr>
            </a:br>
            <a:r>
              <a:rPr lang="en-US" sz="4200" dirty="0" smtClean="0">
                <a:effectLst>
                  <a:outerShdw algn="tl">
                    <a:srgbClr val="000000"/>
                  </a:outerShdw>
                </a:effectLst>
              </a:rPr>
              <a:t>and Database Records </a:t>
            </a:r>
          </a:p>
        </p:txBody>
      </p:sp>
      <p:sp>
        <p:nvSpPr>
          <p:cNvPr id="2055" name="Subtitle 2"/>
          <p:cNvSpPr>
            <a:spLocks noGrp="1"/>
          </p:cNvSpPr>
          <p:nvPr>
            <p:ph type="body" idx="1"/>
          </p:nvPr>
        </p:nvSpPr>
        <p:spPr>
          <a:xfrm>
            <a:off x="304800" y="2819400"/>
            <a:ext cx="8305800" cy="457200"/>
          </a:xfrm>
        </p:spPr>
        <p:txBody>
          <a:bodyPr lIns="182880" tIns="0"/>
          <a:lstStyle/>
          <a:p>
            <a:pPr marL="36513" indent="0" algn="r" eaLnBrk="1" hangingPunct="1">
              <a:spcBef>
                <a:spcPct val="0"/>
              </a:spcBef>
              <a:buFontTx/>
              <a:buNone/>
            </a:pPr>
            <a:r>
              <a:rPr lang="en-US" sz="2800" dirty="0" smtClean="0">
                <a:solidFill>
                  <a:srgbClr val="BA1419"/>
                </a:solidFill>
              </a:rPr>
              <a:t>Lesson 3</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BA1419"/>
                </a:solidFill>
                <a:latin typeface="Segoe UI Semibold" panose="020B0702040204020203" pitchFamily="34" charset="0"/>
              </a:rPr>
              <a:t>Microsoft</a:t>
            </a:r>
            <a:r>
              <a:rPr lang="en-US" sz="4800" b="1" dirty="0" smtClean="0">
                <a:solidFill>
                  <a:srgbClr val="BA1419"/>
                </a:solidFill>
                <a:latin typeface="+mn-lt"/>
              </a:rPr>
              <a:t> </a:t>
            </a:r>
            <a:r>
              <a:rPr lang="en-US" sz="4800" b="1" dirty="0" smtClean="0">
                <a:solidFill>
                  <a:srgbClr val="FF0000"/>
                </a:solidFill>
                <a:latin typeface="+mn-lt"/>
              </a:rPr>
              <a:t>Access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Enter, Edit, and Delete Records</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On the Home tab, in the Records group, click the </a:t>
            </a:r>
            <a:r>
              <a:rPr lang="en-US" b="1" i="0" u="none" strike="noStrike" baseline="0" smtClean="0">
                <a:solidFill>
                  <a:srgbClr val="000000"/>
                </a:solidFill>
                <a:latin typeface="Segoe"/>
                <a:ea typeface="ＭＳ ゴシック"/>
              </a:rPr>
              <a:t>Delete button drop-down arrow</a:t>
            </a:r>
            <a:r>
              <a:rPr lang="en-US" b="0" i="0" u="none" strike="noStrike" baseline="0" smtClean="0">
                <a:solidFill>
                  <a:srgbClr val="000000"/>
                </a:solidFill>
                <a:latin typeface="Segoe"/>
                <a:ea typeface="ＭＳ ゴシック"/>
              </a:rPr>
              <a:t>. Select </a:t>
            </a:r>
            <a:r>
              <a:rPr lang="en-US" b="1" i="0" u="none" strike="noStrike" baseline="0" smtClean="0">
                <a:solidFill>
                  <a:srgbClr val="000000"/>
                </a:solidFill>
                <a:latin typeface="Segoe"/>
                <a:ea typeface="ＭＳ ゴシック"/>
              </a:rPr>
              <a:t>Delete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Record</a:t>
            </a:r>
            <a:r>
              <a:rPr lang="en-US" b="0" i="0" u="none" strike="noStrike" baseline="0" smtClean="0">
                <a:solidFill>
                  <a:srgbClr val="000000"/>
                </a:solidFill>
                <a:latin typeface="Segoe"/>
                <a:ea typeface="ＭＳ ゴシック"/>
              </a:rPr>
              <a:t> from the menu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03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709334"/>
            <a:ext cx="8221133" cy="3321462"/>
          </a:xfrm>
          <a:prstGeom prst="rect">
            <a:avLst/>
          </a:prstGeom>
        </p:spPr>
      </p:pic>
    </p:spTree>
    <p:extLst>
      <p:ext uri="{BB962C8B-B14F-4D97-AF65-F5344CB8AC3E}">
        <p14:creationId xmlns:p14="http://schemas.microsoft.com/office/powerpoint/2010/main" val="5971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Enter, Edit, and Delete Records</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A dialog box appears (below), asking if you are sure you want to delete the record. Click </a:t>
            </a:r>
            <a:r>
              <a:rPr lang="en-US" b="1" i="0" u="none" strike="noStrike" baseline="0" smtClean="0">
                <a:solidFill>
                  <a:srgbClr val="000000"/>
                </a:solidFill>
                <a:latin typeface="Segoe"/>
                <a:ea typeface="ＭＳ ゴシック"/>
              </a:rPr>
              <a:t>Yes</a:t>
            </a:r>
            <a:r>
              <a:rPr lang="en-US" b="0" i="0" u="none" strike="noStrike" baseline="0" smtClean="0">
                <a:solidFill>
                  <a:srgbClr val="000000"/>
                </a:solidFill>
                <a:latin typeface="Times New Roman"/>
                <a:ea typeface="ＭＳ ゴシック"/>
              </a:rPr>
              <a:t>.</a:t>
            </a:r>
          </a:p>
          <a:p>
            <a:pPr lvl="1" rtl="0">
              <a:buAutoNum type="arabicPeriod" startAt="12"/>
            </a:pPr>
            <a:r>
              <a:rPr lang="en-US" b="0" i="0" u="none" strike="noStrike" baseline="0" smtClean="0">
                <a:solidFill>
                  <a:srgbClr val="000000"/>
                </a:solidFill>
                <a:latin typeface="Segoe"/>
                <a:ea typeface="ＭＳ ゴシック"/>
              </a:rPr>
              <a:t>Notice that the Undo button on the Quick Access Toolbar is not available beca use you cannot undo a record deletion.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the table.</a:t>
            </a:r>
          </a:p>
          <a:p>
            <a:pPr lvl="0" rtl="0"/>
            <a:r>
              <a:rPr lang="en-US" b="1" i="0" u="none" strike="noStrike" baseline="0" smtClean="0">
                <a:solidFill>
                  <a:srgbClr val="000000"/>
                </a:solidFill>
                <a:latin typeface="Segoe"/>
                <a:ea typeface="ＭＳ ゴシック"/>
              </a:rPr>
              <a:t>PAUSE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03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100368"/>
            <a:ext cx="5410200" cy="1879600"/>
          </a:xfrm>
          <a:prstGeom prst="rect">
            <a:avLst/>
          </a:prstGeom>
        </p:spPr>
      </p:pic>
    </p:spTree>
    <p:extLst>
      <p:ext uri="{BB962C8B-B14F-4D97-AF65-F5344CB8AC3E}">
        <p14:creationId xmlns:p14="http://schemas.microsoft.com/office/powerpoint/2010/main" val="1930538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a Primary Key</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database you used in the previous exercise.</a:t>
            </a:r>
          </a:p>
          <a:p>
            <a:pPr lvl="1" rtl="0"/>
            <a:r>
              <a:rPr lang="en-US" b="0" i="0" u="none" strike="noStrike" baseline="0" smtClean="0">
                <a:solidFill>
                  <a:srgbClr val="000000"/>
                </a:solidFill>
                <a:latin typeface="Segoe"/>
                <a:ea typeface="ＭＳ ゴシック"/>
              </a:rPr>
              <a:t>In the Navigation Pane, double-click </a:t>
            </a:r>
            <a:r>
              <a:rPr lang="en-US" b="1" i="0" u="none" strike="noStrike" baseline="0" smtClean="0">
                <a:solidFill>
                  <a:srgbClr val="000000"/>
                </a:solidFill>
                <a:latin typeface="Segoe"/>
                <a:ea typeface="ＭＳ ゴシック"/>
              </a:rPr>
              <a:t>Order Summary</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Table</a:t>
            </a:r>
            <a:r>
              <a:rPr lang="en-US" b="0" i="0" u="none" strike="noStrike" baseline="0" smtClean="0">
                <a:solidFill>
                  <a:srgbClr val="000000"/>
                </a:solidFill>
                <a:latin typeface="Segoe"/>
                <a:ea typeface="ＭＳ ゴシック"/>
              </a:rPr>
              <a:t> to open the table.</a:t>
            </a:r>
          </a:p>
          <a:p>
            <a:pPr lvl="1" rtl="0"/>
            <a:r>
              <a:rPr lang="en-US" b="0" i="0" u="none" strike="noStrike" baseline="0" smtClean="0">
                <a:solidFill>
                  <a:srgbClr val="000000"/>
                </a:solidFill>
                <a:latin typeface="Segoe"/>
                <a:ea typeface="ＭＳ ゴシック"/>
              </a:rPr>
              <a:t>On the Home tab, in the Views group, click the bottom half of the </a:t>
            </a:r>
            <a:r>
              <a:rPr lang="en-US" b="1" i="0" u="none" strike="noStrike" baseline="0" smtClean="0">
                <a:solidFill>
                  <a:srgbClr val="000000"/>
                </a:solidFill>
                <a:latin typeface="Segoe"/>
                <a:ea typeface="ＭＳ ゴシック"/>
              </a:rPr>
              <a:t>View </a:t>
            </a:r>
            <a:r>
              <a:rPr lang="en-US" b="0" i="0" u="none" strike="noStrike" baseline="0" smtClean="0">
                <a:solidFill>
                  <a:srgbClr val="000000"/>
                </a:solidFill>
                <a:latin typeface="Segoe"/>
                <a:ea typeface="ＭＳ ゴシック"/>
              </a:rPr>
              <a:t>button, and from the menu that appears, select </a:t>
            </a:r>
            <a:r>
              <a:rPr lang="en-US" b="1" i="0" u="none" strike="noStrike" baseline="0" smtClean="0">
                <a:solidFill>
                  <a:srgbClr val="000000"/>
                </a:solidFill>
                <a:latin typeface="Segoe"/>
                <a:ea typeface="ＭＳ ゴシック"/>
              </a:rPr>
              <a:t>Design</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View</a:t>
            </a:r>
            <a:r>
              <a:rPr lang="en-US" b="1" i="0" u="none" strike="noStrike" baseline="0" smtClean="0">
                <a:solidFill>
                  <a:srgbClr val="000000"/>
                </a:solidFill>
                <a:latin typeface="ITC Officina Sans Bold"/>
                <a:ea typeface="ＭＳ ゴシック"/>
              </a:rPr>
              <a:t>.</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Row Selector</a:t>
            </a:r>
            <a:r>
              <a:rPr lang="en-US" b="0" i="0" u="none" strike="noStrike" baseline="0" smtClean="0">
                <a:solidFill>
                  <a:srgbClr val="000000"/>
                </a:solidFill>
                <a:latin typeface="Segoe"/>
                <a:ea typeface="ＭＳ ゴシック"/>
              </a:rPr>
              <a:t> box beside the Order ID row to select the row.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1971817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a Primary Key</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dirty="0" smtClean="0">
                <a:solidFill>
                  <a:srgbClr val="000000"/>
                </a:solidFill>
                <a:latin typeface="Segoe"/>
                <a:ea typeface="ＭＳ ゴシック"/>
              </a:rPr>
              <a:t>On the Design tab, in the Tools group, click the </a:t>
            </a:r>
            <a:r>
              <a:rPr lang="en-US" b="1" i="0" u="none" strike="noStrike" baseline="0" dirty="0" smtClean="0">
                <a:solidFill>
                  <a:srgbClr val="000000"/>
                </a:solidFill>
                <a:latin typeface="Segoe"/>
                <a:ea typeface="ＭＳ ゴシック"/>
              </a:rPr>
              <a:t>Primary</a:t>
            </a:r>
            <a:r>
              <a:rPr lang="en-US" b="1" i="0" u="none" strike="noStrike" baseline="0" dirty="0" smtClean="0">
                <a:solidFill>
                  <a:srgbClr val="000000"/>
                </a:solidFill>
                <a:latin typeface="ITC Officina Sans Bold"/>
                <a:ea typeface="ＭＳ ゴシック"/>
              </a:rPr>
              <a:t> </a:t>
            </a:r>
            <a:r>
              <a:rPr lang="en-US" b="1" i="0" u="none" strike="noStrike" baseline="0" dirty="0" smtClean="0">
                <a:solidFill>
                  <a:srgbClr val="000000"/>
                </a:solidFill>
                <a:latin typeface="Segoe"/>
                <a:ea typeface="ＭＳ ゴシック"/>
              </a:rPr>
              <a:t>Key</a:t>
            </a:r>
            <a:r>
              <a:rPr lang="en-US" b="0" i="0" u="none" strike="noStrike" baseline="0" dirty="0" smtClean="0">
                <a:solidFill>
                  <a:srgbClr val="000000"/>
                </a:solidFill>
                <a:latin typeface="Segoe"/>
                <a:ea typeface="ＭＳ ゴシック"/>
              </a:rPr>
              <a:t> button. The Primary Key button is highlighted and appears to be pushed in. A key icon appears on the Order ID row to designate the field as a primary </a:t>
            </a:r>
            <a:r>
              <a:rPr lang="en-US" b="0" i="0" u="none" strike="noStrike" baseline="0" dirty="0" smtClean="0">
                <a:solidFill>
                  <a:srgbClr val="000000"/>
                </a:solidFill>
                <a:latin typeface="Segoe"/>
                <a:ea typeface="ＭＳ ゴシック"/>
              </a:rPr>
              <a:t>key.</a:t>
            </a:r>
            <a:endParaRPr lang="en-US" b="0" i="0" u="none" strike="noStrike" baseline="0" dirty="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3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291" y="2922015"/>
            <a:ext cx="6547030" cy="2628320"/>
          </a:xfrm>
          <a:prstGeom prst="rect">
            <a:avLst/>
          </a:prstGeom>
        </p:spPr>
      </p:pic>
      <p:sp>
        <p:nvSpPr>
          <p:cNvPr id="8" name="Rectangle 7"/>
          <p:cNvSpPr/>
          <p:nvPr/>
        </p:nvSpPr>
        <p:spPr>
          <a:xfrm>
            <a:off x="838200" y="5629741"/>
            <a:ext cx="7543800" cy="430887"/>
          </a:xfrm>
          <a:prstGeom prst="rect">
            <a:avLst/>
          </a:prstGeom>
        </p:spPr>
        <p:txBody>
          <a:bodyPr wrap="square">
            <a:spAutoFit/>
          </a:bodyPr>
          <a:lstStyle/>
          <a:p>
            <a:r>
              <a:rPr lang="en-US" sz="2200" b="1" dirty="0">
                <a:solidFill>
                  <a:srgbClr val="000000"/>
                </a:solidFill>
                <a:latin typeface="Segoe"/>
                <a:ea typeface="ＭＳ ゴシック"/>
                <a:cs typeface="Segoe UI Semilight" panose="020B0402040204020203" pitchFamily="34" charset="0"/>
              </a:rPr>
              <a:t>PAUSE. LEAVE </a:t>
            </a:r>
            <a:r>
              <a:rPr lang="en-US" sz="2200" dirty="0">
                <a:solidFill>
                  <a:srgbClr val="000000"/>
                </a:solidFill>
                <a:latin typeface="Segoe"/>
                <a:ea typeface="ＭＳ ゴシック"/>
                <a:cs typeface="Segoe UI Semilight" panose="020B0402040204020203" pitchFamily="34" charset="0"/>
              </a:rPr>
              <a:t>the table open to use in the next exercise.</a:t>
            </a:r>
          </a:p>
        </p:txBody>
      </p:sp>
    </p:spTree>
    <p:extLst>
      <p:ext uri="{BB962C8B-B14F-4D97-AF65-F5344CB8AC3E}">
        <p14:creationId xmlns:p14="http://schemas.microsoft.com/office/powerpoint/2010/main" val="509867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and Modify a Multifield Primary Key</a:t>
            </a:r>
          </a:p>
        </p:txBody>
      </p:sp>
      <p:sp>
        <p:nvSpPr>
          <p:cNvPr id="3" name="Text Placeholder 2"/>
          <p:cNvSpPr>
            <a:spLocks noGrp="1"/>
          </p:cNvSpPr>
          <p:nvPr>
            <p:ph type="body" idx="1"/>
          </p:nvPr>
        </p:nvSpPr>
        <p:spPr/>
        <p:txBody>
          <a:bodyPr/>
          <a:lstStyle/>
          <a:p>
            <a:pPr lvl="0" rtl="0"/>
            <a:r>
              <a:rPr lang="en-US" sz="2000" b="1" i="0" u="none" strike="noStrike" baseline="0" smtClean="0">
                <a:solidFill>
                  <a:srgbClr val="000000"/>
                </a:solidFill>
                <a:latin typeface="Segoe"/>
                <a:ea typeface="ＭＳ ゴシック"/>
              </a:rPr>
              <a:t>USE </a:t>
            </a:r>
            <a:r>
              <a:rPr lang="en-US" sz="2000" b="0" i="0" u="none" strike="noStrike" baseline="0" smtClean="0">
                <a:solidFill>
                  <a:srgbClr val="000000"/>
                </a:solidFill>
                <a:latin typeface="Segoe"/>
                <a:ea typeface="ＭＳ ゴシック"/>
              </a:rPr>
              <a:t>the database open from the previous exercise.</a:t>
            </a:r>
          </a:p>
          <a:p>
            <a:pPr lvl="1" rtl="0"/>
            <a:r>
              <a:rPr lang="en-US" sz="2000" b="0" i="0" u="none" strike="noStrike" baseline="0" smtClean="0">
                <a:solidFill>
                  <a:srgbClr val="000000"/>
                </a:solidFill>
                <a:latin typeface="Segoe"/>
                <a:ea typeface="ＭＳ ゴシック"/>
              </a:rPr>
              <a:t>Press and hold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1" i="0" u="none" strike="noStrike" baseline="0" smtClean="0">
                <a:solidFill>
                  <a:srgbClr val="000000"/>
                </a:solidFill>
                <a:latin typeface="Segoe"/>
                <a:ea typeface="ＭＳ ゴシック"/>
              </a:rPr>
              <a:t>CTRL</a:t>
            </a:r>
            <a:r>
              <a:rPr lang="en-US" sz="2000" b="1" i="0" u="none" strike="noStrike" baseline="0" smtClean="0">
                <a:solidFill>
                  <a:srgbClr val="000000"/>
                </a:solidFill>
                <a:latin typeface="Arial"/>
                <a:ea typeface="ＭＳ ゴシック"/>
              </a:rPr>
              <a:t> </a:t>
            </a:r>
            <a:r>
              <a:rPr lang="en-US" sz="2000" b="0" i="0" u="none" strike="noStrike" baseline="0" smtClean="0">
                <a:solidFill>
                  <a:srgbClr val="000000"/>
                </a:solidFill>
                <a:latin typeface="Segoe"/>
                <a:ea typeface="ＭＳ ゴシック"/>
              </a:rPr>
              <a:t>key.</a:t>
            </a:r>
          </a:p>
          <a:p>
            <a:pPr lvl="1" rtl="0"/>
            <a:r>
              <a:rPr lang="en-US" sz="2000" b="0" i="0" u="none" strike="noStrike" baseline="0" smtClean="0">
                <a:solidFill>
                  <a:srgbClr val="000000"/>
                </a:solidFill>
                <a:latin typeface="Segoe"/>
                <a:ea typeface="ＭＳ ゴシック"/>
              </a:rPr>
              <a:t>Click the </a:t>
            </a:r>
            <a:r>
              <a:rPr lang="en-US" sz="2000" b="1" i="0" u="none" strike="noStrike" baseline="0" smtClean="0">
                <a:solidFill>
                  <a:srgbClr val="000000"/>
                </a:solidFill>
                <a:latin typeface="Segoe"/>
                <a:ea typeface="ＭＳ ゴシック"/>
              </a:rPr>
              <a:t>Row </a:t>
            </a:r>
            <a:br>
              <a:rPr lang="en-US" sz="2000" b="1" i="0" u="none" strike="noStrike" baseline="0" smtClean="0">
                <a:solidFill>
                  <a:srgbClr val="000000"/>
                </a:solidFill>
                <a:latin typeface="Segoe"/>
                <a:ea typeface="ＭＳ ゴシック"/>
              </a:rPr>
            </a:br>
            <a:r>
              <a:rPr lang="en-US" sz="2000" b="1" i="0" u="none" strike="noStrike" baseline="0" smtClean="0">
                <a:solidFill>
                  <a:srgbClr val="000000"/>
                </a:solidFill>
                <a:latin typeface="Segoe"/>
                <a:ea typeface="ＭＳ ゴシック"/>
              </a:rPr>
              <a:t>Selector</a:t>
            </a:r>
            <a:r>
              <a:rPr lang="en-US" sz="2000" b="0" i="0" u="none" strike="noStrike" baseline="0" smtClean="0">
                <a:solidFill>
                  <a:srgbClr val="000000"/>
                </a:solidFill>
                <a:latin typeface="Segoe"/>
                <a:ea typeface="ＭＳ ゴシック"/>
              </a:rPr>
              <a:t> box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beside the Paid</a:t>
            </a:r>
            <a:r>
              <a:rPr lang="en-US" sz="2000" b="0" i="1" u="none" strike="noStrike" baseline="0" smtClean="0">
                <a:solidFill>
                  <a:srgbClr val="000000"/>
                </a:solidFill>
                <a:latin typeface="Segoe"/>
                <a:ea typeface="ＭＳ ゴシック"/>
              </a:rPr>
              <a:t> </a:t>
            </a:r>
            <a:br>
              <a:rPr lang="en-US" sz="2000" b="0" i="1"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row. Continue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to hold down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1" i="0" u="none" strike="noStrike" baseline="0" smtClean="0">
                <a:solidFill>
                  <a:srgbClr val="000000"/>
                </a:solidFill>
                <a:latin typeface="Segoe"/>
                <a:ea typeface="ＭＳ ゴシック"/>
              </a:rPr>
              <a:t>CTRL</a:t>
            </a:r>
            <a:r>
              <a:rPr lang="en-US" sz="2000" b="0" i="0" u="none" strike="noStrike" baseline="0" smtClean="0">
                <a:solidFill>
                  <a:srgbClr val="000000"/>
                </a:solidFill>
                <a:latin typeface="Segoe"/>
                <a:ea typeface="ＭＳ ゴシック"/>
              </a:rPr>
              <a:t> key,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then click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a:t>
            </a:r>
            <a:r>
              <a:rPr lang="en-US" sz="2000" b="1" i="0" u="none" strike="noStrike" baseline="0" smtClean="0">
                <a:solidFill>
                  <a:srgbClr val="000000"/>
                </a:solidFill>
                <a:latin typeface="Segoe"/>
                <a:ea typeface="ＭＳ ゴシック"/>
              </a:rPr>
              <a:t>Order ID Row Selector </a:t>
            </a:r>
            <a:r>
              <a:rPr lang="en-US" sz="2000" b="0" i="0" u="none" strike="noStrike" baseline="0" smtClean="0">
                <a:solidFill>
                  <a:srgbClr val="000000"/>
                </a:solidFill>
                <a:latin typeface="Segoe"/>
                <a:ea typeface="ＭＳ ゴシック"/>
              </a:rPr>
              <a:t>box. Both fields should be selected (above). If not, continue to hold the </a:t>
            </a:r>
            <a:r>
              <a:rPr lang="en-US" sz="2000" b="1" i="0" u="none" strike="noStrike" baseline="0" smtClean="0">
                <a:solidFill>
                  <a:srgbClr val="000000"/>
                </a:solidFill>
                <a:latin typeface="Segoe"/>
                <a:ea typeface="ＭＳ ゴシック"/>
              </a:rPr>
              <a:t>CTRL</a:t>
            </a:r>
            <a:r>
              <a:rPr lang="en-US" sz="2000" b="0" i="0" u="none" strike="noStrike" baseline="0" smtClean="0">
                <a:solidFill>
                  <a:srgbClr val="000000"/>
                </a:solidFill>
                <a:latin typeface="Segoe"/>
                <a:ea typeface="ＭＳ ゴシック"/>
              </a:rPr>
              <a:t> key, and then click the </a:t>
            </a:r>
            <a:r>
              <a:rPr lang="en-US" sz="2000" b="1" i="0" u="none" strike="noStrike" baseline="0" smtClean="0">
                <a:solidFill>
                  <a:srgbClr val="000000"/>
                </a:solidFill>
                <a:latin typeface="Segoe"/>
                <a:ea typeface="ＭＳ ゴシック"/>
              </a:rPr>
              <a:t>Paid Row Selector</a:t>
            </a:r>
            <a:r>
              <a:rPr lang="en-US" sz="2000" b="0" i="0" u="none" strike="noStrike" baseline="0" smtClean="0">
                <a:solidFill>
                  <a:srgbClr val="000000"/>
                </a:solidFill>
                <a:latin typeface="Segoe"/>
                <a:ea typeface="ＭＳ ゴシック"/>
              </a:rPr>
              <a:t> box again.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3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828800"/>
            <a:ext cx="5308600" cy="2947689"/>
          </a:xfrm>
          <a:prstGeom prst="rect">
            <a:avLst/>
          </a:prstGeom>
        </p:spPr>
      </p:pic>
    </p:spTree>
    <p:extLst>
      <p:ext uri="{BB962C8B-B14F-4D97-AF65-F5344CB8AC3E}">
        <p14:creationId xmlns:p14="http://schemas.microsoft.com/office/powerpoint/2010/main" val="1441642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and Modify a Multifield Primary Key</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On the Design tab, in the Tools group, click the </a:t>
            </a:r>
            <a:r>
              <a:rPr lang="en-US" b="1" i="0" u="none" strike="noStrike" baseline="0" smtClean="0">
                <a:solidFill>
                  <a:srgbClr val="000000"/>
                </a:solidFill>
                <a:latin typeface="Segoe"/>
                <a:ea typeface="ＭＳ ゴシック"/>
              </a:rPr>
              <a:t>Primary</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Key</a:t>
            </a:r>
            <a:r>
              <a:rPr lang="en-US" b="0" i="0" u="none" strike="noStrike" baseline="0" smtClean="0">
                <a:solidFill>
                  <a:srgbClr val="000000"/>
                </a:solidFill>
                <a:latin typeface="Segoe"/>
                <a:ea typeface="ＭＳ ゴシック"/>
              </a:rPr>
              <a:t> button. A key icon should be displayed beside both of the two selected fields. The combination of data from these two fields </a:t>
            </a:r>
            <a:r>
              <a:rPr lang="en-US" b="0" i="1" u="none" strike="noStrike" baseline="0" smtClean="0">
                <a:solidFill>
                  <a:srgbClr val="000000"/>
                </a:solidFill>
                <a:latin typeface="Segoe"/>
                <a:ea typeface="ＭＳ ゴシック"/>
              </a:rPr>
              <a:t>do not </a:t>
            </a:r>
            <a:r>
              <a:rPr lang="en-US" b="0" i="0" u="none" strike="noStrike" baseline="0" smtClean="0">
                <a:solidFill>
                  <a:srgbClr val="000000"/>
                </a:solidFill>
                <a:latin typeface="Segoe"/>
                <a:ea typeface="ＭＳ ゴシック"/>
              </a:rPr>
              <a:t>make a sensible composite key, and this designation will be removed.</a:t>
            </a:r>
          </a:p>
          <a:p>
            <a:pPr lvl="1" rtl="0">
              <a:buAutoNum type="arabicPeriod" startAt="3"/>
            </a:pPr>
            <a:r>
              <a:rPr lang="en-US" b="0" i="0" u="none" strike="noStrike" baseline="0" smtClean="0">
                <a:solidFill>
                  <a:srgbClr val="000000"/>
                </a:solidFill>
                <a:latin typeface="Segoe"/>
                <a:ea typeface="ＭＳ ゴシック"/>
              </a:rPr>
              <a:t>With the rows still selected, click the </a:t>
            </a:r>
            <a:r>
              <a:rPr lang="en-US" b="1" i="0" u="none" strike="noStrike" baseline="0" smtClean="0">
                <a:solidFill>
                  <a:srgbClr val="000000"/>
                </a:solidFill>
                <a:latin typeface="Segoe"/>
                <a:ea typeface="ＭＳ ゴシック"/>
              </a:rPr>
              <a:t>Primary</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Key</a:t>
            </a:r>
            <a:r>
              <a:rPr lang="en-US" b="0" i="0" u="none" strike="noStrike" baseline="0" smtClean="0">
                <a:solidFill>
                  <a:srgbClr val="000000"/>
                </a:solidFill>
                <a:latin typeface="Segoe"/>
                <a:ea typeface="ＭＳ ゴシック"/>
              </a:rPr>
              <a:t> button again to remove the primary key designation from both fields.</a:t>
            </a:r>
          </a:p>
          <a:p>
            <a:pPr lvl="1" rtl="0">
              <a:buAutoNum type="arabicPeriod" startAt="3"/>
            </a:pPr>
            <a:r>
              <a:rPr lang="en-US" b="0" i="0" u="none" strike="noStrike" baseline="0" smtClean="0">
                <a:solidFill>
                  <a:srgbClr val="000000"/>
                </a:solidFill>
                <a:latin typeface="Segoe"/>
                <a:ea typeface="ＭＳ ゴシック"/>
              </a:rPr>
              <a:t>Click on </a:t>
            </a:r>
            <a:r>
              <a:rPr lang="en-US" b="1" i="0" u="none" strike="noStrike" baseline="0" smtClean="0">
                <a:solidFill>
                  <a:srgbClr val="000000"/>
                </a:solidFill>
                <a:latin typeface="Segoe"/>
                <a:ea typeface="ＭＳ ゴシック"/>
              </a:rPr>
              <a:t>any field name</a:t>
            </a:r>
            <a:r>
              <a:rPr lang="en-US" b="0" i="0" u="none" strike="noStrike" baseline="0" smtClean="0">
                <a:solidFill>
                  <a:srgbClr val="000000"/>
                </a:solidFill>
                <a:latin typeface="Segoe"/>
                <a:ea typeface="ＭＳ ゴシック"/>
              </a:rPr>
              <a:t> to remove the selection.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spTree>
    <p:extLst>
      <p:ext uri="{BB962C8B-B14F-4D97-AF65-F5344CB8AC3E}">
        <p14:creationId xmlns:p14="http://schemas.microsoft.com/office/powerpoint/2010/main" val="1925560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and Modify a Multifield Primary Key</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Row Selector</a:t>
            </a:r>
            <a:r>
              <a:rPr lang="en-US" b="0" i="0" u="none" strike="noStrike" baseline="0" smtClean="0">
                <a:solidFill>
                  <a:srgbClr val="000000"/>
                </a:solidFill>
                <a:latin typeface="Segoe"/>
                <a:ea typeface="ＭＳ ゴシック"/>
              </a:rPr>
              <a:t> box beside the Order</a:t>
            </a:r>
            <a:r>
              <a:rPr lang="en-US" b="1" i="0" u="none" strike="noStrike" baseline="0" smtClean="0">
                <a:solidFill>
                  <a:srgbClr val="000000"/>
                </a:solidFill>
                <a:latin typeface="ITC Officina Sans Bold"/>
                <a:ea typeface="ＭＳ ゴシック"/>
              </a:rPr>
              <a:t> </a:t>
            </a:r>
            <a:r>
              <a:rPr lang="en-US" b="0" i="0" u="none" strike="noStrike" baseline="0" smtClean="0">
                <a:solidFill>
                  <a:srgbClr val="000000"/>
                </a:solidFill>
                <a:latin typeface="Segoe"/>
                <a:ea typeface="ＭＳ ゴシック"/>
              </a:rPr>
              <a:t>ID row. Press and hold the </a:t>
            </a:r>
            <a:r>
              <a:rPr lang="en-US" b="1" i="0" u="none" strike="noStrike" baseline="0" smtClean="0">
                <a:solidFill>
                  <a:srgbClr val="000000"/>
                </a:solidFill>
                <a:latin typeface="Segoe"/>
                <a:ea typeface="ＭＳ ゴシック"/>
              </a:rPr>
              <a:t>CTRL </a:t>
            </a:r>
            <a:r>
              <a:rPr lang="en-US" b="0" i="0" u="none" strike="noStrike" baseline="0" smtClean="0">
                <a:solidFill>
                  <a:srgbClr val="000000"/>
                </a:solidFill>
                <a:latin typeface="Segoe"/>
                <a:ea typeface="ＭＳ ゴシック"/>
              </a:rPr>
              <a:t>key, and then click the </a:t>
            </a:r>
            <a:r>
              <a:rPr lang="en-US" b="1" i="0" u="none" strike="noStrike" baseline="0" smtClean="0">
                <a:solidFill>
                  <a:srgbClr val="000000"/>
                </a:solidFill>
                <a:latin typeface="Segoe"/>
                <a:ea typeface="ＭＳ ゴシック"/>
              </a:rPr>
              <a:t>Row Selector </a:t>
            </a:r>
            <a:r>
              <a:rPr lang="en-US" b="0" i="0" u="none" strike="noStrike" baseline="0" smtClean="0">
                <a:solidFill>
                  <a:srgbClr val="000000"/>
                </a:solidFill>
                <a:latin typeface="Segoe"/>
                <a:ea typeface="ＭＳ ゴシック"/>
              </a:rPr>
              <a:t>box beside the Customer ID row. Both fields should be selected.</a:t>
            </a:r>
          </a:p>
          <a:p>
            <a:pPr lvl="1" rtl="0">
              <a:buAutoNum type="arabicPeriod" startAt="6"/>
            </a:pPr>
            <a:r>
              <a:rPr lang="en-US" b="0" i="0" u="none" strike="noStrike" baseline="0" smtClean="0">
                <a:solidFill>
                  <a:srgbClr val="000000"/>
                </a:solidFill>
                <a:latin typeface="Segoe"/>
                <a:ea typeface="ＭＳ ゴシック"/>
              </a:rPr>
              <a:t>On the Design tab, in the Tools group, click the </a:t>
            </a:r>
            <a:r>
              <a:rPr lang="en-US" b="1" i="0" u="none" strike="noStrike" baseline="0" smtClean="0">
                <a:solidFill>
                  <a:srgbClr val="000000"/>
                </a:solidFill>
                <a:latin typeface="Segoe"/>
                <a:ea typeface="ＭＳ ゴシック"/>
              </a:rPr>
              <a:t>Primary</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Key</a:t>
            </a:r>
            <a:r>
              <a:rPr lang="en-US" b="0" i="0" u="none" strike="noStrike" baseline="0" smtClean="0">
                <a:solidFill>
                  <a:srgbClr val="000000"/>
                </a:solidFill>
                <a:latin typeface="Segoe"/>
                <a:ea typeface="ＭＳ ゴシック"/>
              </a:rPr>
              <a:t> button. Both rows should have a key displayed beside them. The resulting composite key is more valid.</a:t>
            </a:r>
          </a:p>
          <a:p>
            <a:pPr lvl="1" rtl="0">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Segoe"/>
                <a:ea typeface="ＭＳ ゴシック"/>
              </a:rPr>
              <a:t> button on the Quick Access Toolbar.</a:t>
            </a:r>
          </a:p>
          <a:p>
            <a:pPr lvl="1" rtl="0">
              <a:buAutoNum type="arabicPeriod" startAt="6"/>
            </a:pPr>
            <a:r>
              <a:rPr lang="en-US" b="0" i="0" u="none" strike="noStrike" baseline="0" smtClean="0">
                <a:solidFill>
                  <a:srgbClr val="000000"/>
                </a:solidFill>
                <a:latin typeface="Segoe"/>
                <a:ea typeface="ＭＳ ゴシック"/>
              </a:rPr>
              <a:t>Close the table.</a:t>
            </a:r>
          </a:p>
          <a:p>
            <a:pPr lvl="0" rtl="0"/>
            <a:r>
              <a:rPr lang="en-US" b="1" i="0" u="none" strike="noStrike" baseline="0" smtClean="0">
                <a:solidFill>
                  <a:srgbClr val="000000"/>
                </a:solidFill>
                <a:latin typeface="Segoe"/>
                <a:ea typeface="ＭＳ ゴシック"/>
              </a:rPr>
              <a:t>PAUSE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3420009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and Replace Data</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database open from the previous exercise.</a:t>
            </a:r>
          </a:p>
          <a:p>
            <a:pPr lvl="1" rtl="0"/>
            <a:r>
              <a:rPr lang="en-US" b="0" i="0" u="none" strike="noStrike" baseline="0" smtClean="0">
                <a:solidFill>
                  <a:srgbClr val="000000"/>
                </a:solidFill>
                <a:latin typeface="Segoe"/>
                <a:ea typeface="ＭＳ ゴシック"/>
              </a:rPr>
              <a:t>Open the </a:t>
            </a:r>
            <a:r>
              <a:rPr lang="en-US" b="1" i="0" u="none" strike="noStrike" baseline="0" smtClean="0">
                <a:solidFill>
                  <a:srgbClr val="000000"/>
                </a:solidFill>
                <a:latin typeface="Segoe"/>
                <a:ea typeface="ＭＳ ゴシック"/>
              </a:rPr>
              <a:t>Customers</a:t>
            </a:r>
            <a:r>
              <a:rPr lang="en-US" b="0" i="0" u="none" strike="noStrike" baseline="0" smtClean="0">
                <a:solidFill>
                  <a:srgbClr val="000000"/>
                </a:solidFill>
                <a:latin typeface="Segoe"/>
                <a:ea typeface="ＭＳ ゴシック"/>
              </a:rPr>
              <a:t> table.</a:t>
            </a:r>
          </a:p>
          <a:p>
            <a:pPr lvl="1" rtl="0"/>
            <a:r>
              <a:rPr lang="en-US" b="0" i="0" u="none" strike="noStrike" baseline="0" smtClean="0">
                <a:solidFill>
                  <a:srgbClr val="000000"/>
                </a:solidFill>
                <a:latin typeface="Segoe"/>
                <a:ea typeface="ＭＳ ゴシック"/>
              </a:rPr>
              <a:t>On the Home tab, in the Find group, click the </a:t>
            </a:r>
            <a:r>
              <a:rPr lang="en-US" b="1" i="0" u="none" strike="noStrike" baseline="0" smtClean="0">
                <a:solidFill>
                  <a:srgbClr val="000000"/>
                </a:solidFill>
                <a:latin typeface="Segoe"/>
                <a:ea typeface="ＭＳ ゴシック"/>
              </a:rPr>
              <a:t>Find</a:t>
            </a:r>
            <a:r>
              <a:rPr lang="en-US" b="0" i="0" u="none" strike="noStrike" baseline="0" smtClean="0">
                <a:solidFill>
                  <a:srgbClr val="000000"/>
                </a:solidFill>
                <a:latin typeface="Segoe"/>
                <a:ea typeface="ＭＳ ゴシック"/>
              </a:rPr>
              <a:t> button. The Find and Replace dialog box appears with the Find tab displayed.</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Replace</a:t>
            </a:r>
            <a:r>
              <a:rPr lang="en-US" b="0" i="0" u="none" strike="noStrike" baseline="0" smtClean="0">
                <a:solidFill>
                  <a:srgbClr val="000000"/>
                </a:solidFill>
                <a:latin typeface="Segoe"/>
                <a:ea typeface="ＭＳ ゴシック"/>
              </a:rPr>
              <a:t> tab in the Find and Replace dialog box.</a:t>
            </a:r>
          </a:p>
          <a:p>
            <a:pPr lvl="1" rtl="0"/>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Elm</a:t>
            </a:r>
            <a:r>
              <a:rPr lang="en-US" b="0" i="0" u="none" strike="noStrike" baseline="0" smtClean="0">
                <a:solidFill>
                  <a:srgbClr val="000000"/>
                </a:solidFill>
                <a:latin typeface="Segoe"/>
                <a:ea typeface="ＭＳ ゴシック"/>
              </a:rPr>
              <a:t> into the Find What box.</a:t>
            </a:r>
          </a:p>
          <a:p>
            <a:pPr lvl="1" rtl="0"/>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Little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Elm</a:t>
            </a:r>
            <a:r>
              <a:rPr lang="en-US" b="0" i="0" u="none" strike="noStrike" baseline="0" smtClean="0">
                <a:solidFill>
                  <a:srgbClr val="000000"/>
                </a:solidFill>
                <a:latin typeface="Segoe"/>
                <a:ea typeface="ＭＳ ゴシック"/>
              </a:rPr>
              <a:t> into the Replace With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spTree>
    <p:extLst>
      <p:ext uri="{BB962C8B-B14F-4D97-AF65-F5344CB8AC3E}">
        <p14:creationId xmlns:p14="http://schemas.microsoft.com/office/powerpoint/2010/main" val="2641466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and Replace Data</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down arrow</a:t>
            </a:r>
            <a:r>
              <a:rPr lang="en-US" b="0" i="0" u="none" strike="noStrike" baseline="0" smtClean="0">
                <a:solidFill>
                  <a:srgbClr val="000000"/>
                </a:solidFill>
                <a:latin typeface="Segoe"/>
                <a:ea typeface="ＭＳ ゴシック"/>
              </a:rPr>
              <a:t> beside the Look in menu, and then select </a:t>
            </a:r>
            <a:r>
              <a:rPr lang="en-US" b="1" i="0" u="none" strike="noStrike" baseline="0" smtClean="0">
                <a:solidFill>
                  <a:srgbClr val="000000"/>
                </a:solidFill>
                <a:latin typeface="Segoe"/>
                <a:ea typeface="ＭＳ ゴシック"/>
              </a:rPr>
              <a:t>Current document</a:t>
            </a:r>
            <a:r>
              <a:rPr lang="en-US" b="0" i="0" u="none" strike="noStrike" baseline="0" smtClean="0">
                <a:solidFill>
                  <a:srgbClr val="000000"/>
                </a:solidFill>
                <a:latin typeface="Segoe"/>
                <a:ea typeface="ＭＳ ゴシック"/>
              </a:rPr>
              <a:t>, so that the entire table will be searched instead of just the Customer ID field.</a:t>
            </a:r>
          </a:p>
          <a:p>
            <a:pPr lvl="1" rtl="0">
              <a:buAutoNum type="arabicPeriod" startAt="6"/>
            </a:pPr>
            <a:r>
              <a:rPr lang="en-US" b="0" i="0" u="none" strike="noStrike" baseline="0" smtClean="0">
                <a:solidFill>
                  <a:srgbClr val="000000"/>
                </a:solidFill>
                <a:latin typeface="Segoe"/>
                <a:ea typeface="ＭＳ ゴシック"/>
              </a:rPr>
              <a:t>Click the down arrow beside the Match menu and select </a:t>
            </a:r>
            <a:r>
              <a:rPr lang="en-US" b="1" i="0" u="none" strike="noStrike" baseline="0" smtClean="0">
                <a:solidFill>
                  <a:srgbClr val="000000"/>
                </a:solidFill>
                <a:latin typeface="Segoe"/>
                <a:ea typeface="ＭＳ ゴシック"/>
              </a:rPr>
              <a:t>Any</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Part of Field </a:t>
            </a:r>
            <a:r>
              <a:rPr lang="en-US" b="0" i="0" u="none" strike="noStrike" baseline="0" smtClean="0">
                <a:solidFill>
                  <a:srgbClr val="000000"/>
                </a:solidFill>
                <a:latin typeface="Segoe"/>
                <a:ea typeface="ＭＳ ゴシック"/>
              </a:rPr>
              <a:t>if it already is not selected to broaden the search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pic>
        <p:nvPicPr>
          <p:cNvPr id="7" name="Picture 6" descr="03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733800"/>
            <a:ext cx="5203750" cy="2298700"/>
          </a:xfrm>
          <a:prstGeom prst="rect">
            <a:avLst/>
          </a:prstGeom>
        </p:spPr>
      </p:pic>
    </p:spTree>
    <p:extLst>
      <p:ext uri="{BB962C8B-B14F-4D97-AF65-F5344CB8AC3E}">
        <p14:creationId xmlns:p14="http://schemas.microsoft.com/office/powerpoint/2010/main" val="384630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and Replace Data</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Find Next</a:t>
            </a:r>
            <a:r>
              <a:rPr lang="en-US" b="0" i="0" u="none" strike="noStrike" baseline="0" smtClean="0">
                <a:solidFill>
                  <a:srgbClr val="000000"/>
                </a:solidFill>
                <a:latin typeface="Segoe"/>
                <a:ea typeface="ＭＳ ゴシック"/>
              </a:rPr>
              <a:t> button. Access searches the table, finds, and selects the word </a:t>
            </a:r>
            <a:r>
              <a:rPr lang="en-US" b="0" i="1" u="none" strike="noStrike" baseline="0" smtClean="0">
                <a:solidFill>
                  <a:srgbClr val="000000"/>
                </a:solidFill>
                <a:latin typeface="Segoe"/>
                <a:ea typeface="ＭＳ ゴシック"/>
              </a:rPr>
              <a:t>Elm</a:t>
            </a:r>
            <a:r>
              <a:rPr lang="en-US" b="0" i="0" u="none" strike="noStrike" baseline="0" smtClean="0">
                <a:solidFill>
                  <a:srgbClr val="000000"/>
                </a:solidFill>
                <a:latin typeface="Times New Roman"/>
                <a:ea typeface="ＭＳ ゴシック"/>
              </a:rPr>
              <a:t>.</a:t>
            </a:r>
          </a:p>
          <a:p>
            <a:pPr lvl="1" rtl="0">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Replace</a:t>
            </a:r>
            <a:r>
              <a:rPr lang="en-US" b="0" i="0" u="none" strike="noStrike" baseline="0" smtClean="0">
                <a:solidFill>
                  <a:srgbClr val="000000"/>
                </a:solidFill>
                <a:latin typeface="Segoe"/>
                <a:ea typeface="ＭＳ ゴシック"/>
              </a:rPr>
              <a:t> button. Access replaces </a:t>
            </a:r>
            <a:r>
              <a:rPr lang="en-US" b="0" i="1" u="none" strike="noStrike" baseline="0" smtClean="0">
                <a:solidFill>
                  <a:srgbClr val="000000"/>
                </a:solidFill>
                <a:latin typeface="Segoe"/>
                <a:ea typeface="ＭＳ ゴシック"/>
              </a:rPr>
              <a:t>Elm</a:t>
            </a:r>
            <a:r>
              <a:rPr lang="en-US" b="0" i="0" u="none" strike="noStrike" baseline="0" smtClean="0">
                <a:solidFill>
                  <a:srgbClr val="000000"/>
                </a:solidFill>
                <a:latin typeface="Segoe"/>
                <a:ea typeface="ＭＳ ゴシック"/>
              </a:rPr>
              <a:t> with </a:t>
            </a:r>
            <a:r>
              <a:rPr lang="en-US" b="0" i="1" u="none" strike="noStrike" baseline="0" smtClean="0">
                <a:solidFill>
                  <a:srgbClr val="000000"/>
                </a:solidFill>
                <a:latin typeface="Segoe"/>
                <a:ea typeface="ＭＳ ゴシック"/>
              </a:rPr>
              <a:t>Little Elm.</a:t>
            </a:r>
          </a:p>
          <a:p>
            <a:pPr lvl="1" rtl="0">
              <a:buAutoNum type="arabicPeriod" startAt="8"/>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Find</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Next</a:t>
            </a:r>
            <a:r>
              <a:rPr lang="en-US" b="0" i="0" u="none" strike="noStrike" baseline="0" smtClean="0">
                <a:solidFill>
                  <a:srgbClr val="000000"/>
                </a:solidFill>
                <a:latin typeface="Segoe"/>
                <a:ea typeface="ＭＳ ゴシック"/>
              </a:rPr>
              <a:t> button. Access finds </a:t>
            </a:r>
            <a:r>
              <a:rPr lang="en-US" b="0" i="1" u="none" strike="noStrike" baseline="0" smtClean="0">
                <a:solidFill>
                  <a:srgbClr val="000000"/>
                </a:solidFill>
                <a:latin typeface="Segoe"/>
                <a:ea typeface="ＭＳ ゴシック"/>
              </a:rPr>
              <a:t>Elm</a:t>
            </a:r>
            <a:r>
              <a:rPr lang="en-US" b="0" i="0" u="none" strike="noStrike" baseline="0" smtClean="0">
                <a:solidFill>
                  <a:srgbClr val="000000"/>
                </a:solidFill>
                <a:latin typeface="Segoe"/>
                <a:ea typeface="ＭＳ ゴシック"/>
              </a:rPr>
              <a:t> in the new text that was just inserted.</a:t>
            </a:r>
          </a:p>
          <a:p>
            <a:pPr lvl="1" rtl="0">
              <a:buAutoNum type="arabicPeriod" startAt="8"/>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Find</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Next</a:t>
            </a:r>
            <a:r>
              <a:rPr lang="en-US" b="0" i="0" u="none" strike="noStrike" baseline="0" smtClean="0">
                <a:solidFill>
                  <a:srgbClr val="000000"/>
                </a:solidFill>
                <a:latin typeface="Segoe"/>
                <a:ea typeface="ＭＳ ゴシック"/>
              </a:rPr>
              <a:t> again. Access displays a message saying that no more occurrences of the word have been found.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ITC Officina Sans Bold"/>
                <a:ea typeface="ＭＳ ゴシック"/>
              </a:rPr>
              <a:t>.</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spTree>
    <p:extLst>
      <p:ext uri="{BB962C8B-B14F-4D97-AF65-F5344CB8AC3E}">
        <p14:creationId xmlns:p14="http://schemas.microsoft.com/office/powerpoint/2010/main" val="127606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0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66334"/>
            <a:ext cx="8009467" cy="4268519"/>
          </a:xfrm>
          <a:prstGeom prst="rect">
            <a:avLst/>
          </a:prstGeom>
        </p:spPr>
      </p:pic>
    </p:spTree>
    <p:extLst>
      <p:ext uri="{BB962C8B-B14F-4D97-AF65-F5344CB8AC3E}">
        <p14:creationId xmlns:p14="http://schemas.microsoft.com/office/powerpoint/2010/main" val="3434429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Find and Replace Data</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Cancel</a:t>
            </a:r>
            <a:r>
              <a:rPr lang="en-US" b="0" i="0" u="none" strike="noStrike" baseline="0" smtClean="0">
                <a:solidFill>
                  <a:srgbClr val="000000"/>
                </a:solidFill>
                <a:latin typeface="Segoe"/>
                <a:ea typeface="ＭＳ ゴシック"/>
              </a:rPr>
              <a:t> to close the Find and Replace dialog box.</a:t>
            </a:r>
          </a:p>
          <a:p>
            <a:pPr lvl="1" rtl="0">
              <a:buAutoNum type="arabicPeriod" startAt="12"/>
            </a:pPr>
            <a:r>
              <a:rPr lang="en-US" b="0" i="0" u="none" strike="noStrike" baseline="0" smtClean="0">
                <a:solidFill>
                  <a:srgbClr val="000000"/>
                </a:solidFill>
                <a:latin typeface="Segoe"/>
                <a:ea typeface="ＭＳ ゴシック"/>
              </a:rPr>
              <a:t>Press the </a:t>
            </a:r>
            <a:r>
              <a:rPr lang="en-US" b="1" i="0" u="none" strike="noStrike" baseline="0" smtClean="0">
                <a:solidFill>
                  <a:srgbClr val="000000"/>
                </a:solidFill>
                <a:latin typeface="Segoe"/>
                <a:ea typeface="ＭＳ ゴシック"/>
              </a:rPr>
              <a:t>down</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arrow</a:t>
            </a:r>
            <a:r>
              <a:rPr lang="en-US" b="0" i="0" u="none" strike="noStrike" baseline="0" smtClean="0">
                <a:solidFill>
                  <a:srgbClr val="000000"/>
                </a:solidFill>
                <a:latin typeface="Segoe"/>
                <a:ea typeface="ＭＳ ゴシック"/>
              </a:rPr>
              <a:t> to remove the selection and allow Access to save the change.</a:t>
            </a:r>
          </a:p>
          <a:p>
            <a:pPr lvl="1" rtl="0">
              <a:buAutoNum type="arabicPeriod" startAt="12"/>
            </a:pPr>
            <a:r>
              <a:rPr lang="en-US" b="0" i="0" u="none" strike="noStrike" baseline="0" smtClean="0">
                <a:solidFill>
                  <a:srgbClr val="000000"/>
                </a:solidFill>
                <a:latin typeface="Segoe"/>
                <a:ea typeface="ＭＳ ゴシック"/>
              </a:rPr>
              <a:t>Close the table.</a:t>
            </a:r>
          </a:p>
          <a:p>
            <a:pPr lvl="0" rtl="0"/>
            <a:r>
              <a:rPr lang="en-US" b="1" i="0" u="none" strike="noStrike" baseline="0" smtClean="0">
                <a:solidFill>
                  <a:srgbClr val="000000"/>
                </a:solidFill>
                <a:latin typeface="Segoe"/>
                <a:ea typeface="ＭＳ ゴシック"/>
              </a:rPr>
              <a:t>PAUSE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spTree>
    <p:extLst>
      <p:ext uri="{BB962C8B-B14F-4D97-AF65-F5344CB8AC3E}">
        <p14:creationId xmlns:p14="http://schemas.microsoft.com/office/powerpoint/2010/main" val="351774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Attach and Detach Documents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database open from the previous exercise.</a:t>
            </a:r>
          </a:p>
          <a:p>
            <a:pPr lvl="1" rtl="0"/>
            <a:r>
              <a:rPr lang="en-US" b="0" i="0" u="none" strike="noStrike" baseline="0" smtClean="0">
                <a:solidFill>
                  <a:srgbClr val="000000"/>
                </a:solidFill>
                <a:latin typeface="Segoe"/>
                <a:ea typeface="ＭＳ ゴシック"/>
              </a:rPr>
              <a:t>Open the </a:t>
            </a:r>
            <a:r>
              <a:rPr lang="en-US" b="1" i="0" u="none" strike="noStrike" baseline="0" smtClean="0">
                <a:solidFill>
                  <a:srgbClr val="000000"/>
                </a:solidFill>
                <a:latin typeface="Segoe"/>
                <a:ea typeface="ＭＳ ゴシック"/>
              </a:rPr>
              <a:t>Order</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Summary</a:t>
            </a:r>
            <a:r>
              <a:rPr lang="en-US" b="0" i="0" u="none" strike="noStrike" baseline="0" smtClean="0">
                <a:solidFill>
                  <a:srgbClr val="000000"/>
                </a:solidFill>
                <a:latin typeface="Segoe"/>
                <a:ea typeface="ＭＳ ゴシック"/>
              </a:rPr>
              <a:t> table.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header </a:t>
            </a:r>
            <a:r>
              <a:rPr lang="en-US" b="0" i="0" u="none" strike="noStrike" baseline="0" smtClean="0">
                <a:solidFill>
                  <a:srgbClr val="000000"/>
                </a:solidFill>
                <a:latin typeface="Segoe"/>
                <a:ea typeface="ＭＳ ゴシック"/>
              </a:rPr>
              <a:t>row of the Due Date field to select it.</a:t>
            </a:r>
          </a:p>
          <a:p>
            <a:pPr lvl="1" rtl="0"/>
            <a:r>
              <a:rPr lang="en-US" b="0" i="0" u="none" strike="noStrike" baseline="0" smtClean="0">
                <a:solidFill>
                  <a:srgbClr val="000000"/>
                </a:solidFill>
                <a:latin typeface="Segoe"/>
                <a:ea typeface="ＭＳ ゴシック"/>
              </a:rPr>
              <a:t>In the Add &amp; Delete group on the Table Tools Fields contextual tab, click the </a:t>
            </a:r>
            <a:r>
              <a:rPr lang="en-US" b="1" i="0" u="none" strike="noStrike" baseline="0" smtClean="0">
                <a:solidFill>
                  <a:srgbClr val="000000"/>
                </a:solidFill>
                <a:latin typeface="Segoe"/>
                <a:ea typeface="ＭＳ ゴシック"/>
              </a:rPr>
              <a:t>More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Fields</a:t>
            </a:r>
            <a:r>
              <a:rPr lang="en-US" b="0" i="0" u="none" strike="noStrike" baseline="0" smtClean="0">
                <a:solidFill>
                  <a:srgbClr val="000000"/>
                </a:solidFill>
                <a:latin typeface="Segoe"/>
                <a:ea typeface="ＭＳ ゴシック"/>
              </a:rPr>
              <a:t> button. The More Fields menu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4009929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Attach and Detach Documents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Attachment</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under Basic Types </a:t>
            </a:r>
            <a:br>
              <a:rPr lang="en-US" b="0" i="0" u="none" strike="noStrike" baseline="0" smtClean="0">
                <a:latin typeface="Segoe"/>
                <a:ea typeface="ＭＳ ゴシック"/>
              </a:rPr>
            </a:br>
            <a:r>
              <a:rPr lang="en-US" b="0" i="0" u="none" strike="noStrike" baseline="0" smtClean="0">
                <a:latin typeface="Segoe"/>
                <a:ea typeface="ＭＳ ゴシック"/>
              </a:rPr>
              <a:t>(right). The Attach-</a:t>
            </a:r>
            <a:br>
              <a:rPr lang="en-US" b="0" i="0" u="none" strike="noStrike" baseline="0" smtClean="0">
                <a:latin typeface="Segoe"/>
                <a:ea typeface="ＭＳ ゴシック"/>
              </a:rPr>
            </a:br>
            <a:r>
              <a:rPr lang="en-US" b="0" i="0" u="none" strike="noStrike" baseline="0" smtClean="0">
                <a:latin typeface="Segoe"/>
                <a:ea typeface="ＭＳ ゴシック"/>
              </a:rPr>
              <a:t>ment field is inserted </a:t>
            </a:r>
            <a:br>
              <a:rPr lang="en-US" b="0" i="0" u="none" strike="noStrike" baseline="0" smtClean="0">
                <a:latin typeface="Segoe"/>
                <a:ea typeface="ＭＳ ゴシック"/>
              </a:rPr>
            </a:br>
            <a:r>
              <a:rPr lang="en-US" b="0" i="0" u="none" strike="noStrike" baseline="0" smtClean="0">
                <a:latin typeface="Segoe"/>
                <a:ea typeface="ＭＳ ゴシック"/>
              </a:rPr>
              <a:t>in the table.</a:t>
            </a:r>
          </a:p>
          <a:p>
            <a:pPr lvl="1" rtl="0">
              <a:buAutoNum type="arabicPeriod" startAt="4"/>
            </a:pPr>
            <a:r>
              <a:rPr lang="en-US" b="0" i="0" u="none" strike="noStrike" baseline="0" smtClean="0">
                <a:latin typeface="Segoe"/>
                <a:ea typeface="ＭＳ ゴシック"/>
              </a:rPr>
              <a:t>Double-click the </a:t>
            </a:r>
            <a:r>
              <a:rPr lang="en-US" b="1" i="0" u="none" strike="noStrike" baseline="0" smtClean="0">
                <a:latin typeface="Segoe"/>
                <a:ea typeface="ＭＳ ゴシック"/>
              </a:rPr>
              <a:t>first </a:t>
            </a:r>
            <a:br>
              <a:rPr lang="en-US" b="1" i="0" u="none" strike="noStrike" baseline="0" smtClean="0">
                <a:latin typeface="Segoe"/>
                <a:ea typeface="ＭＳ ゴシック"/>
              </a:rPr>
            </a:br>
            <a:r>
              <a:rPr lang="en-US" b="1" i="0" u="none" strike="noStrike" baseline="0" smtClean="0">
                <a:latin typeface="Segoe"/>
                <a:ea typeface="ＭＳ ゴシック"/>
              </a:rPr>
              <a:t>row</a:t>
            </a:r>
            <a:r>
              <a:rPr lang="en-US" b="0" i="0" u="none" strike="noStrike" baseline="0" smtClean="0">
                <a:latin typeface="Segoe"/>
                <a:ea typeface="ＭＳ ゴシック"/>
              </a:rPr>
              <a:t> of the Attach-</a:t>
            </a:r>
            <a:br>
              <a:rPr lang="en-US" b="0" i="0" u="none" strike="noStrike" baseline="0" smtClean="0">
                <a:latin typeface="Segoe"/>
                <a:ea typeface="ＭＳ ゴシック"/>
              </a:rPr>
            </a:br>
            <a:r>
              <a:rPr lang="en-US" b="0" i="0" u="none" strike="noStrike" baseline="0" smtClean="0">
                <a:latin typeface="Segoe"/>
                <a:ea typeface="ＭＳ ゴシック"/>
              </a:rPr>
              <a:t>ments field. The </a:t>
            </a:r>
            <a:br>
              <a:rPr lang="en-US" b="0" i="0" u="none" strike="noStrike" baseline="0" smtClean="0">
                <a:latin typeface="Segoe"/>
                <a:ea typeface="ＭＳ ゴシック"/>
              </a:rPr>
            </a:br>
            <a:r>
              <a:rPr lang="en-US" b="0" i="0" u="none" strike="noStrike" baseline="0" smtClean="0">
                <a:latin typeface="Segoe"/>
                <a:ea typeface="ＭＳ ゴシック"/>
              </a:rPr>
              <a:t>Attachments dialog </a:t>
            </a:r>
            <a:br>
              <a:rPr lang="en-US" b="0" i="0" u="none" strike="noStrike" baseline="0" smtClean="0">
                <a:latin typeface="Segoe"/>
                <a:ea typeface="ＭＳ ゴシック"/>
              </a:rPr>
            </a:br>
            <a:r>
              <a:rPr lang="en-US" b="0" i="0" u="none" strike="noStrike" baseline="0" smtClean="0">
                <a:latin typeface="Segoe"/>
                <a:ea typeface="ＭＳ ゴシック"/>
              </a:rPr>
              <a:t>box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03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00200"/>
            <a:ext cx="4368800" cy="3514864"/>
          </a:xfrm>
          <a:prstGeom prst="rect">
            <a:avLst/>
          </a:prstGeom>
        </p:spPr>
      </p:pic>
    </p:spTree>
    <p:extLst>
      <p:ext uri="{BB962C8B-B14F-4D97-AF65-F5344CB8AC3E}">
        <p14:creationId xmlns:p14="http://schemas.microsoft.com/office/powerpoint/2010/main" val="3219301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Attach and Detach Documents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Add</a:t>
            </a:r>
            <a:r>
              <a:rPr lang="en-US" b="0" i="0" u="none" strike="noStrike" baseline="0" smtClean="0">
                <a:solidFill>
                  <a:srgbClr val="000000"/>
                </a:solidFill>
                <a:latin typeface="Segoe"/>
                <a:ea typeface="ＭＳ ゴシック"/>
              </a:rPr>
              <a:t> button. Navigate to the </a:t>
            </a:r>
            <a:r>
              <a:rPr lang="en-US" b="1" i="0" u="none" strike="noStrike" baseline="0" smtClean="0">
                <a:solidFill>
                  <a:srgbClr val="000000"/>
                </a:solidFill>
                <a:latin typeface="Segoe"/>
                <a:ea typeface="ＭＳ ゴシック"/>
              </a:rPr>
              <a:t>data files</a:t>
            </a:r>
            <a:r>
              <a:rPr lang="en-US" b="0" i="0" u="none" strike="noStrike" baseline="0" smtClean="0">
                <a:solidFill>
                  <a:srgbClr val="000000"/>
                </a:solidFill>
                <a:latin typeface="Segoe"/>
                <a:ea typeface="ＭＳ ゴシック"/>
              </a:rPr>
              <a:t> for this lesson and select </a:t>
            </a:r>
            <a:r>
              <a:rPr lang="en-US" b="1" i="1" u="none" strike="noStrike" baseline="0" smtClean="0">
                <a:solidFill>
                  <a:srgbClr val="000000"/>
                </a:solidFill>
                <a:latin typeface="Segoe"/>
                <a:ea typeface="ＭＳ ゴシック"/>
              </a:rPr>
              <a:t>invoice100</a:t>
            </a:r>
            <a:r>
              <a:rPr lang="en-US" b="1" i="1" u="none" strike="noStrike" baseline="0" smtClean="0">
                <a:solidFill>
                  <a:srgbClr val="000000"/>
                </a:solidFill>
                <a:latin typeface="ITC Officina Sans Bold"/>
                <a:ea typeface="ＭＳ ゴシック"/>
              </a:rPr>
              <a:t>.</a:t>
            </a:r>
            <a:r>
              <a:rPr lang="en-US" b="1" i="1" u="none" strike="noStrike" baseline="0" smtClean="0">
                <a:solidFill>
                  <a:srgbClr val="000000"/>
                </a:solidFill>
                <a:latin typeface="Segoe"/>
                <a:ea typeface="ＭＳ ゴシック"/>
              </a:rPr>
              <a:t>docx</a:t>
            </a:r>
            <a:r>
              <a:rPr lang="en-US" b="1" i="1" u="none" strike="noStrike" baseline="0" smtClean="0">
                <a:solidFill>
                  <a:srgbClr val="000000"/>
                </a:solidFill>
                <a:latin typeface="ITC Officina Sans Bold"/>
                <a:ea typeface="ＭＳ ゴシック"/>
              </a:rPr>
              <a:t>.</a:t>
            </a:r>
            <a:r>
              <a:rPr lang="en-US" b="0" i="0" u="none" strike="noStrike" baseline="0" smtClean="0">
                <a:solidFill>
                  <a:srgbClr val="000000"/>
                </a:solidFill>
                <a:latin typeface="Segoe"/>
                <a:ea typeface="ＭＳ ゴシック"/>
              </a:rPr>
              <a:t> Click </a:t>
            </a:r>
            <a:r>
              <a:rPr lang="en-US" b="1" i="0" u="none" strike="noStrike" baseline="0" smtClean="0">
                <a:solidFill>
                  <a:srgbClr val="000000"/>
                </a:solidFill>
                <a:latin typeface="Segoe"/>
                <a:ea typeface="ＭＳ ゴシック"/>
              </a:rPr>
              <a:t>Open</a:t>
            </a:r>
            <a:r>
              <a:rPr lang="en-US" b="0" i="0" u="none" strike="noStrike" baseline="0" smtClean="0">
                <a:solidFill>
                  <a:srgbClr val="000000"/>
                </a:solidFill>
                <a:latin typeface="Segoe"/>
                <a:ea typeface="ＭＳ ゴシック"/>
              </a:rPr>
              <a:t>. The document appears in the Attachments dialog box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124200"/>
            <a:ext cx="4726516" cy="2901035"/>
          </a:xfrm>
          <a:prstGeom prst="rect">
            <a:avLst/>
          </a:prstGeom>
        </p:spPr>
      </p:pic>
    </p:spTree>
    <p:extLst>
      <p:ext uri="{BB962C8B-B14F-4D97-AF65-F5344CB8AC3E}">
        <p14:creationId xmlns:p14="http://schemas.microsoft.com/office/powerpoint/2010/main" val="3799468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Attach and Detach Documents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Segoe"/>
                <a:ea typeface="ＭＳ ゴシック"/>
              </a:rPr>
              <a:t>. The number of attachments in the first record changes to 1 (below).</a:t>
            </a:r>
          </a:p>
          <a:p>
            <a:pPr lvl="1" rtl="0">
              <a:buAutoNum type="arabicPeriod" startAt="7"/>
            </a:pPr>
            <a:r>
              <a:rPr lang="en-US" b="0" i="0" u="none" strike="noStrike" baseline="0" smtClean="0">
                <a:latin typeface="Segoe"/>
                <a:ea typeface="ＭＳ ゴシック"/>
              </a:rPr>
              <a:t>Double-click the </a:t>
            </a:r>
            <a:r>
              <a:rPr lang="en-US" b="1" i="0" u="none" strike="noStrike" baseline="0" smtClean="0">
                <a:latin typeface="Segoe"/>
                <a:ea typeface="ＭＳ ゴシック"/>
              </a:rPr>
              <a:t>attachment number</a:t>
            </a:r>
            <a:r>
              <a:rPr lang="en-US" b="0" i="0" u="none" strike="noStrike" baseline="0" smtClean="0">
                <a:latin typeface="Segoe"/>
                <a:ea typeface="ＭＳ ゴシック"/>
              </a:rPr>
              <a:t> in the Attachment field. The Attachments</a:t>
            </a:r>
            <a:r>
              <a:rPr lang="en-US" b="0" i="1" u="none" strike="noStrike" baseline="0" smtClean="0">
                <a:latin typeface="Segoe"/>
                <a:ea typeface="ＭＳ ゴシック"/>
              </a:rPr>
              <a:t> </a:t>
            </a:r>
            <a:r>
              <a:rPr lang="en-US" b="0" i="0" u="none" strike="noStrike" baseline="0" smtClean="0">
                <a:latin typeface="Segoe"/>
                <a:ea typeface="ＭＳ ゴシック"/>
              </a:rPr>
              <a:t>dialog box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3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124200"/>
            <a:ext cx="8178800" cy="2915216"/>
          </a:xfrm>
          <a:prstGeom prst="rect">
            <a:avLst/>
          </a:prstGeom>
        </p:spPr>
      </p:pic>
    </p:spTree>
    <p:extLst>
      <p:ext uri="{BB962C8B-B14F-4D97-AF65-F5344CB8AC3E}">
        <p14:creationId xmlns:p14="http://schemas.microsoft.com/office/powerpoint/2010/main" val="243876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Attach and Detach Documents</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Open</a:t>
            </a:r>
            <a:r>
              <a:rPr lang="en-US" b="0" i="0" u="none" strike="noStrike" baseline="0" smtClean="0">
                <a:solidFill>
                  <a:srgbClr val="000000"/>
                </a:solidFill>
                <a:latin typeface="Segoe"/>
                <a:ea typeface="ＭＳ ゴシック"/>
              </a:rPr>
              <a:t> button. The attachment, an invoice document, opens in Microsoft Word.</a:t>
            </a:r>
          </a:p>
          <a:p>
            <a:pPr lvl="1" rtl="0">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Segoe"/>
                <a:ea typeface="ＭＳ ゴシック"/>
              </a:rPr>
              <a:t> button to close the invoice document.</a:t>
            </a:r>
          </a:p>
          <a:p>
            <a:pPr lvl="1" rtl="0">
              <a:buAutoNum type="arabicPeriod" startAt="9"/>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Access</a:t>
            </a:r>
            <a:r>
              <a:rPr lang="en-US" b="0" i="0" u="none" strike="noStrike" baseline="0" smtClean="0">
                <a:solidFill>
                  <a:srgbClr val="000000"/>
                </a:solidFill>
                <a:latin typeface="Segoe"/>
                <a:ea typeface="ＭＳ ゴシック"/>
              </a:rPr>
              <a:t> button on the taskbar, if necessary, to return to Access.</a:t>
            </a:r>
          </a:p>
          <a:p>
            <a:pPr lvl="1" rtl="0">
              <a:buAutoNum type="arabicPeriod" startAt="9"/>
            </a:pPr>
            <a:r>
              <a:rPr lang="en-US" b="0" i="0" u="none" strike="noStrike" baseline="0" smtClean="0">
                <a:solidFill>
                  <a:srgbClr val="000000"/>
                </a:solidFill>
                <a:latin typeface="Segoe"/>
                <a:ea typeface="ＭＳ ゴシック"/>
              </a:rPr>
              <a:t>In the Attachments</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dialog box, click the </a:t>
            </a:r>
            <a:r>
              <a:rPr lang="en-US" b="1" i="0" u="none" strike="noStrike" baseline="0" smtClean="0">
                <a:solidFill>
                  <a:srgbClr val="000000"/>
                </a:solidFill>
                <a:latin typeface="Segoe"/>
                <a:ea typeface="ＭＳ ゴシック"/>
              </a:rPr>
              <a:t>Remove</a:t>
            </a:r>
            <a:r>
              <a:rPr lang="en-US" b="0" i="0" u="none" strike="noStrike" baseline="0" smtClean="0">
                <a:solidFill>
                  <a:srgbClr val="000000"/>
                </a:solidFill>
                <a:latin typeface="Segoe"/>
                <a:ea typeface="ＭＳ ゴシック"/>
              </a:rPr>
              <a:t> button, 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ITC Officina Sans Bold"/>
                <a:ea typeface="ＭＳ ゴシック"/>
              </a:rPr>
              <a:t>.</a:t>
            </a:r>
            <a:r>
              <a:rPr lang="en-US" b="0" i="0" u="none" strike="noStrike" baseline="0" smtClean="0">
                <a:solidFill>
                  <a:srgbClr val="000000"/>
                </a:solidFill>
                <a:latin typeface="Segoe"/>
                <a:ea typeface="ＭＳ ゴシック"/>
              </a:rPr>
              <a:t> The attachment is removed from the record.</a:t>
            </a:r>
          </a:p>
          <a:p>
            <a:pPr lvl="1" rtl="0">
              <a:buAutoNum type="arabicPeriod" startAt="9"/>
            </a:pPr>
            <a:r>
              <a:rPr lang="en-US" b="0" i="0" u="none" strike="noStrike" baseline="0" smtClean="0">
                <a:solidFill>
                  <a:srgbClr val="000000"/>
                </a:solidFill>
                <a:latin typeface="Segoe"/>
                <a:ea typeface="ＭＳ ゴシック"/>
              </a:rPr>
              <a:t>Close the </a:t>
            </a:r>
            <a:r>
              <a:rPr lang="en-US" b="1" i="0" u="none" strike="noStrike" baseline="0" smtClean="0">
                <a:solidFill>
                  <a:srgbClr val="000000"/>
                </a:solidFill>
                <a:latin typeface="Segoe"/>
                <a:ea typeface="ＭＳ ゴシック"/>
              </a:rPr>
              <a:t>Order Summary table</a:t>
            </a:r>
            <a:r>
              <a:rPr lang="en-US" b="0" i="0" u="none" strike="noStrike" baseline="0" smtClean="0">
                <a:solidFill>
                  <a:srgbClr val="000000"/>
                </a:solidFill>
                <a:latin typeface="Times New Roman"/>
                <a:ea typeface="ＭＳ ゴシック"/>
              </a:rPr>
              <a:t>.</a:t>
            </a:r>
          </a:p>
          <a:p>
            <a:pPr lvl="0" rtl="0"/>
            <a:r>
              <a:rPr lang="en-US" b="1" i="0" u="none" strike="noStrike" baseline="0" smtClean="0">
                <a:solidFill>
                  <a:srgbClr val="000000"/>
                </a:solidFill>
                <a:latin typeface="Segoe"/>
                <a:ea typeface="ＭＳ ゴシック"/>
              </a:rPr>
              <a:t>PAUSE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1665607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Sort Data within a Table</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database you used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previous exercise.</a:t>
            </a:r>
          </a:p>
          <a:p>
            <a:pPr lvl="1" rtl="0"/>
            <a:r>
              <a:rPr lang="en-US" b="0" i="0" u="none" strike="noStrike" baseline="0" smtClean="0">
                <a:solidFill>
                  <a:srgbClr val="000000"/>
                </a:solidFill>
                <a:latin typeface="Segoe"/>
                <a:ea typeface="ＭＳ ゴシック"/>
              </a:rPr>
              <a:t>Open the </a:t>
            </a:r>
            <a:r>
              <a:rPr lang="en-US" b="1" i="0" u="none" strike="noStrike" baseline="0" smtClean="0">
                <a:solidFill>
                  <a:srgbClr val="000000"/>
                </a:solidFill>
                <a:latin typeface="Segoe"/>
                <a:ea typeface="ＭＳ ゴシック"/>
              </a:rPr>
              <a:t>Customers</a:t>
            </a:r>
            <a:r>
              <a:rPr lang="en-US" b="0" i="0" u="none" strike="noStrike" baseline="0" smtClean="0">
                <a:solidFill>
                  <a:srgbClr val="000000"/>
                </a:solidFill>
                <a:latin typeface="Segoe"/>
                <a:ea typeface="ＭＳ ゴシック"/>
              </a:rPr>
              <a:t> table.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header row of the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Customer ID field</a:t>
            </a:r>
            <a:r>
              <a:rPr lang="en-US" b="0" i="0" u="none" strike="noStrike" baseline="0" smtClean="0">
                <a:solidFill>
                  <a:srgbClr val="000000"/>
                </a:solidFill>
                <a:latin typeface="Segoe"/>
                <a:ea typeface="ＭＳ ゴシック"/>
              </a:rPr>
              <a:t> to select it.</a:t>
            </a:r>
          </a:p>
          <a:p>
            <a:pPr lvl="1" rtl="0"/>
            <a:r>
              <a:rPr lang="en-US" b="0" i="0" u="none" strike="noStrike" baseline="0" smtClean="0">
                <a:solidFill>
                  <a:srgbClr val="000000"/>
                </a:solidFill>
                <a:latin typeface="Segoe"/>
                <a:ea typeface="ＭＳ ゴシック"/>
              </a:rPr>
              <a:t>Right-click in the </a:t>
            </a:r>
            <a:r>
              <a:rPr lang="en-US" b="1" i="0" u="none" strike="noStrike" baseline="0" smtClean="0">
                <a:solidFill>
                  <a:srgbClr val="000000"/>
                </a:solidFill>
                <a:latin typeface="Segoe"/>
                <a:ea typeface="ＭＳ ゴシック"/>
              </a:rPr>
              <a:t>field</a:t>
            </a:r>
            <a:r>
              <a:rPr lang="en-US" b="0" i="0" u="none" strike="noStrike" baseline="0" smtClean="0">
                <a:solidFill>
                  <a:srgbClr val="000000"/>
                </a:solidFill>
                <a:latin typeface="Segoe"/>
                <a:ea typeface="ＭＳ ゴシック"/>
              </a:rPr>
              <a:t> to display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shortcut menu (right). Select </a:t>
            </a:r>
            <a:br>
              <a:rPr lang="en-US" b="0"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Sort</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Largest</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to</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Smallest</a:t>
            </a:r>
            <a:r>
              <a:rPr lang="en-US" b="0" i="0"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pic>
        <p:nvPicPr>
          <p:cNvPr id="7" name="Picture 6" descr="03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600200"/>
            <a:ext cx="2296021" cy="4565650"/>
          </a:xfrm>
          <a:prstGeom prst="rect">
            <a:avLst/>
          </a:prstGeom>
        </p:spPr>
      </p:pic>
    </p:spTree>
    <p:extLst>
      <p:ext uri="{BB962C8B-B14F-4D97-AF65-F5344CB8AC3E}">
        <p14:creationId xmlns:p14="http://schemas.microsoft.com/office/powerpoint/2010/main" val="2619286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Sort Data within a Table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The data is sorted and an </a:t>
            </a:r>
            <a:br>
              <a:rPr lang="en-US" b="0" i="0" u="none" strike="noStrike" baseline="0" smtClean="0">
                <a:latin typeface="Segoe"/>
                <a:ea typeface="ＭＳ ゴシック"/>
              </a:rPr>
            </a:br>
            <a:r>
              <a:rPr lang="en-US" b="0" i="0" u="none" strike="noStrike" baseline="0" smtClean="0">
                <a:latin typeface="Segoe"/>
                <a:ea typeface="ＭＳ ゴシック"/>
              </a:rPr>
              <a:t>arrow is inserted in the </a:t>
            </a:r>
            <a:br>
              <a:rPr lang="en-US" b="0" i="0" u="none" strike="noStrike" baseline="0" smtClean="0">
                <a:latin typeface="Segoe"/>
                <a:ea typeface="ＭＳ ゴシック"/>
              </a:rPr>
            </a:br>
            <a:r>
              <a:rPr lang="en-US" b="0" i="0" u="none" strike="noStrike" baseline="0" smtClean="0">
                <a:latin typeface="Segoe"/>
                <a:ea typeface="ＭＳ ゴシック"/>
              </a:rPr>
              <a:t>header row (right), in-</a:t>
            </a:r>
            <a:br>
              <a:rPr lang="en-US" b="0" i="0" u="none" strike="noStrike" baseline="0" smtClean="0">
                <a:latin typeface="Segoe"/>
                <a:ea typeface="ＭＳ ゴシック"/>
              </a:rPr>
            </a:br>
            <a:r>
              <a:rPr lang="en-US" b="0" i="0" u="none" strike="noStrike" baseline="0" smtClean="0">
                <a:latin typeface="Segoe"/>
                <a:ea typeface="ＭＳ ゴシック"/>
              </a:rPr>
              <a:t>dicating that the data is </a:t>
            </a:r>
            <a:br>
              <a:rPr lang="en-US" b="0" i="0" u="none" strike="noStrike" baseline="0" smtClean="0">
                <a:latin typeface="Segoe"/>
                <a:ea typeface="ＭＳ ゴシック"/>
              </a:rPr>
            </a:br>
            <a:r>
              <a:rPr lang="en-US" b="0" i="0" u="none" strike="noStrike" baseline="0" smtClean="0">
                <a:latin typeface="Segoe"/>
                <a:ea typeface="ＭＳ ゴシック"/>
              </a:rPr>
              <a:t>displayed in sort order.</a:t>
            </a:r>
          </a:p>
          <a:p>
            <a:pPr lvl="1" rtl="0">
              <a:buAutoNum type="arabicPeriod" startAt="4"/>
            </a:pPr>
            <a:r>
              <a:rPr lang="en-US" b="0" i="0" u="none" strike="noStrike" baseline="0" smtClean="0">
                <a:latin typeface="Segoe"/>
                <a:ea typeface="ＭＳ ゴシック"/>
              </a:rPr>
              <a:t>On the Home tab, in the </a:t>
            </a:r>
            <a:br>
              <a:rPr lang="en-US" b="0" i="0" u="none" strike="noStrike" baseline="0" smtClean="0">
                <a:latin typeface="Segoe"/>
                <a:ea typeface="ＭＳ ゴシック"/>
              </a:rPr>
            </a:br>
            <a:r>
              <a:rPr lang="en-US" b="0" i="0" u="none" strike="noStrike" baseline="0" smtClean="0">
                <a:latin typeface="Segoe"/>
                <a:ea typeface="ＭＳ ゴシック"/>
              </a:rPr>
              <a:t>Sort &amp; Filter group, click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Remove Sort</a:t>
            </a:r>
            <a:r>
              <a:rPr lang="en-US" b="0" i="0" u="none" strike="noStrike" baseline="0" smtClean="0">
                <a:latin typeface="Segoe"/>
                <a:ea typeface="ＭＳ ゴシック"/>
              </a:rPr>
              <a:t> button. </a:t>
            </a:r>
            <a:br>
              <a:rPr lang="en-US" b="0" i="0" u="none" strike="noStrike" baseline="0" smtClean="0">
                <a:latin typeface="Segoe"/>
                <a:ea typeface="ＭＳ ゴシック"/>
              </a:rPr>
            </a:br>
            <a:r>
              <a:rPr lang="en-US" b="0" i="0" u="none" strike="noStrike" baseline="0" smtClean="0">
                <a:latin typeface="Segoe"/>
                <a:ea typeface="ＭＳ ゴシック"/>
              </a:rPr>
              <a:t>The sort is removed from </a:t>
            </a:r>
            <a:br>
              <a:rPr lang="en-US" b="0" i="0" u="none" strike="noStrike" baseline="0" smtClean="0">
                <a:latin typeface="Segoe"/>
                <a:ea typeface="ＭＳ ゴシック"/>
              </a:rPr>
            </a:br>
            <a:r>
              <a:rPr lang="en-US" b="0" i="0" u="none" strike="noStrike" baseline="0" smtClean="0">
                <a:latin typeface="Segoe"/>
                <a:ea typeface="ＭＳ ゴシック"/>
              </a:rPr>
              <a:t>the Customer ID field.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03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600200"/>
            <a:ext cx="3953933" cy="4272689"/>
          </a:xfrm>
          <a:prstGeom prst="rect">
            <a:avLst/>
          </a:prstGeom>
        </p:spPr>
      </p:pic>
    </p:spTree>
    <p:extLst>
      <p:ext uri="{BB962C8B-B14F-4D97-AF65-F5344CB8AC3E}">
        <p14:creationId xmlns:p14="http://schemas.microsoft.com/office/powerpoint/2010/main" val="2483854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Sort Data within a Table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First Name </a:t>
            </a:r>
            <a:r>
              <a:rPr lang="en-US" b="0" i="0" u="none" strike="noStrike" baseline="0" smtClean="0">
                <a:solidFill>
                  <a:srgbClr val="000000"/>
                </a:solidFill>
                <a:latin typeface="Segoe"/>
                <a:ea typeface="ＭＳ ゴシック"/>
              </a:rPr>
              <a:t>field. On the Home tab, in the Sort &amp; Filter group, click the </a:t>
            </a:r>
            <a:r>
              <a:rPr lang="en-US" b="1" i="0" u="none" strike="noStrike" baseline="0" smtClean="0">
                <a:solidFill>
                  <a:srgbClr val="000000"/>
                </a:solidFill>
                <a:latin typeface="Segoe"/>
                <a:ea typeface="ＭＳ ゴシック"/>
              </a:rPr>
              <a:t>Ascending</a:t>
            </a:r>
            <a:r>
              <a:rPr lang="en-US" b="0" i="0" u="none" strike="noStrike" baseline="0" smtClean="0">
                <a:solidFill>
                  <a:srgbClr val="000000"/>
                </a:solidFill>
                <a:latin typeface="Segoe"/>
                <a:ea typeface="ＭＳ ゴシック"/>
              </a:rPr>
              <a:t> button. The data in the First Name field is sorted in ascending order.</a:t>
            </a:r>
          </a:p>
          <a:p>
            <a:pPr lvl="1" rtl="0">
              <a:buAutoNum type="arabicPeriod" startAt="6"/>
            </a:pPr>
            <a:r>
              <a:rPr lang="en-US" b="0" i="0" u="none" strike="noStrike" baseline="0" smtClean="0">
                <a:solidFill>
                  <a:srgbClr val="000000"/>
                </a:solidFill>
                <a:latin typeface="Segoe"/>
                <a:ea typeface="ＭＳ ゴシック"/>
              </a:rPr>
              <a:t>Select the </a:t>
            </a:r>
            <a:r>
              <a:rPr lang="en-US" b="1" i="0" u="none" strike="noStrike" baseline="0" smtClean="0">
                <a:solidFill>
                  <a:srgbClr val="000000"/>
                </a:solidFill>
                <a:latin typeface="Segoe"/>
                <a:ea typeface="ＭＳ ゴシック"/>
              </a:rPr>
              <a:t>Last Name</a:t>
            </a:r>
            <a:r>
              <a:rPr lang="en-US" b="0" i="0" u="none" strike="noStrike" baseline="0" smtClean="0">
                <a:solidFill>
                  <a:srgbClr val="000000"/>
                </a:solidFill>
                <a:latin typeface="Segoe"/>
                <a:ea typeface="ＭＳ ゴシック"/>
              </a:rPr>
              <a:t> field. On the Home tab, in the Sort &amp; Filter group, click the </a:t>
            </a:r>
            <a:r>
              <a:rPr lang="en-US" b="1" i="0" u="none" strike="noStrike" baseline="0" smtClean="0">
                <a:solidFill>
                  <a:srgbClr val="000000"/>
                </a:solidFill>
                <a:latin typeface="Segoe"/>
                <a:ea typeface="ＭＳ ゴシック"/>
              </a:rPr>
              <a:t>Ascending</a:t>
            </a:r>
            <a:r>
              <a:rPr lang="en-US" b="0" i="0" u="none" strike="noStrike" baseline="0" smtClean="0">
                <a:solidFill>
                  <a:srgbClr val="000000"/>
                </a:solidFill>
                <a:latin typeface="Segoe"/>
                <a:ea typeface="ＭＳ ゴシック"/>
              </a:rPr>
              <a:t> button. The data in the Last Name field is sorted in ascending order.</a:t>
            </a:r>
          </a:p>
          <a:p>
            <a:pPr lvl="1" rtl="0">
              <a:buAutoNum type="arabicPeriod" startAt="6"/>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Remove Sort</a:t>
            </a:r>
            <a:r>
              <a:rPr lang="en-US" b="0" i="0" u="none" strike="noStrike" baseline="0" smtClean="0">
                <a:solidFill>
                  <a:srgbClr val="000000"/>
                </a:solidFill>
                <a:latin typeface="Segoe"/>
                <a:ea typeface="ＭＳ ゴシック"/>
              </a:rPr>
              <a:t> button. The sort is removed from both the First Name and Last Name fields.</a:t>
            </a:r>
          </a:p>
          <a:p>
            <a:pPr lvl="1" rtl="0">
              <a:buAutoNum type="arabicPeriod" startAt="6"/>
            </a:pPr>
            <a:r>
              <a:rPr lang="en-US" b="0" i="0" u="none" strike="noStrike" baseline="0" smtClean="0">
                <a:solidFill>
                  <a:srgbClr val="000000"/>
                </a:solidFill>
                <a:latin typeface="Segoe"/>
                <a:ea typeface="ＭＳ ゴシック"/>
              </a:rPr>
              <a:t>Close the </a:t>
            </a:r>
            <a:r>
              <a:rPr lang="en-US" b="1" i="0" u="none" strike="noStrike" baseline="0" smtClean="0">
                <a:solidFill>
                  <a:srgbClr val="000000"/>
                </a:solidFill>
                <a:latin typeface="Segoe"/>
                <a:ea typeface="ＭＳ ゴシック"/>
              </a:rPr>
              <a:t>table</a:t>
            </a:r>
            <a:r>
              <a:rPr lang="en-US" b="0" i="0" u="none" strike="noStrike" baseline="0" smtClean="0">
                <a:solidFill>
                  <a:srgbClr val="000000"/>
                </a:solidFill>
                <a:latin typeface="Segoe"/>
                <a:ea typeface="ＭＳ ゴシック"/>
              </a:rPr>
              <a:t>. If a dialog box appears asking if you want to save changes to the table, click </a:t>
            </a:r>
            <a:r>
              <a:rPr lang="en-US" b="1" i="0" u="none" strike="noStrike" baseline="0" smtClean="0">
                <a:solidFill>
                  <a:srgbClr val="000000"/>
                </a:solidFill>
                <a:latin typeface="Segoe"/>
                <a:ea typeface="ＭＳ ゴシック"/>
              </a:rPr>
              <a:t>No</a:t>
            </a:r>
            <a:r>
              <a:rPr lang="en-US" b="1" i="0" u="none" strike="noStrike" baseline="0" smtClean="0">
                <a:solidFill>
                  <a:srgbClr val="000000"/>
                </a:solidFill>
                <a:latin typeface="ITC Officina Sans Bold"/>
                <a:ea typeface="ＭＳ ゴシック"/>
              </a:rPr>
              <a:t>.</a:t>
            </a:r>
          </a:p>
          <a:p>
            <a:pPr lvl="0" rtl="0"/>
            <a:r>
              <a:rPr lang="en-US" b="1" i="0" u="none" strike="noStrike" baseline="0" smtClean="0">
                <a:solidFill>
                  <a:srgbClr val="000000"/>
                </a:solidFill>
                <a:latin typeface="Segoe"/>
                <a:ea typeface="ＭＳ ゴシック"/>
              </a:rPr>
              <a:t>PAUSE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3892951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Apply a Filter</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database you used in the previous exercise.</a:t>
            </a:r>
          </a:p>
          <a:p>
            <a:pPr lvl="1" rtl="0"/>
            <a:r>
              <a:rPr lang="en-US" sz="2000" b="0" i="0" u="none" strike="noStrike" baseline="0" smtClean="0">
                <a:latin typeface="Segoe"/>
                <a:ea typeface="ＭＳ ゴシック"/>
              </a:rPr>
              <a:t>Open the </a:t>
            </a:r>
            <a:r>
              <a:rPr lang="en-US" sz="2000" b="1" i="0" u="none" strike="noStrike" baseline="0" smtClean="0">
                <a:latin typeface="Segoe"/>
                <a:ea typeface="ＭＳ ゴシック"/>
              </a:rPr>
              <a:t>Coffee </a:t>
            </a:r>
            <a:br>
              <a:rPr lang="en-US" sz="2000" b="1" i="0" u="none" strike="noStrike" baseline="0" smtClean="0">
                <a:latin typeface="Segoe"/>
                <a:ea typeface="ＭＳ ゴシック"/>
              </a:rPr>
            </a:br>
            <a:r>
              <a:rPr lang="en-US" sz="2000" b="1" i="0" u="none" strike="noStrike" baseline="0" smtClean="0">
                <a:latin typeface="Segoe"/>
                <a:ea typeface="ＭＳ ゴシック"/>
              </a:rPr>
              <a:t>Inventory </a:t>
            </a:r>
            <a:r>
              <a:rPr lang="en-US" sz="2000" b="0" i="0" u="none" strike="noStrike" baseline="0" smtClean="0">
                <a:latin typeface="Segoe"/>
                <a:ea typeface="ＭＳ ゴシック"/>
              </a:rPr>
              <a:t>table.</a:t>
            </a:r>
          </a:p>
          <a:p>
            <a:pPr lvl="1" rtl="0"/>
            <a:r>
              <a:rPr lang="en-US" sz="2000" b="0" i="0" u="none" strike="noStrike" baseline="0" smtClean="0">
                <a:latin typeface="Segoe"/>
                <a:ea typeface="ＭＳ ゴシック"/>
              </a:rPr>
              <a:t>Select the </a:t>
            </a:r>
            <a:r>
              <a:rPr lang="en-US" sz="2000" b="1" i="0" u="none" strike="noStrike" baseline="0" smtClean="0">
                <a:latin typeface="Segoe"/>
                <a:ea typeface="ＭＳ ゴシック"/>
              </a:rPr>
              <a:t>Product </a:t>
            </a:r>
            <a:br>
              <a:rPr lang="en-US" sz="2000" b="1" i="0" u="none" strike="noStrike" baseline="0" smtClean="0">
                <a:latin typeface="Segoe"/>
                <a:ea typeface="ＭＳ ゴシック"/>
              </a:rPr>
            </a:br>
            <a:r>
              <a:rPr lang="en-US" sz="2000" b="1" i="0" u="none" strike="noStrike" baseline="0" smtClean="0">
                <a:latin typeface="Segoe"/>
                <a:ea typeface="ＭＳ ゴシック"/>
              </a:rPr>
              <a:t>Name</a:t>
            </a:r>
            <a:r>
              <a:rPr lang="en-US" sz="2000" b="0" i="0" u="none" strike="noStrike" baseline="0" smtClean="0">
                <a:latin typeface="Segoe"/>
                <a:ea typeface="ＭＳ ゴシック"/>
              </a:rPr>
              <a:t> field. On the </a:t>
            </a:r>
            <a:br>
              <a:rPr lang="en-US" sz="2000" b="0" i="0" u="none" strike="noStrike" baseline="0" smtClean="0">
                <a:latin typeface="Segoe"/>
                <a:ea typeface="ＭＳ ゴシック"/>
              </a:rPr>
            </a:br>
            <a:r>
              <a:rPr lang="en-US" sz="2000" b="0" i="0" u="none" strike="noStrike" baseline="0" smtClean="0">
                <a:latin typeface="Segoe"/>
                <a:ea typeface="ＭＳ ゴシック"/>
              </a:rPr>
              <a:t>Home tab, in the </a:t>
            </a:r>
            <a:br>
              <a:rPr lang="en-US" sz="2000" b="0" i="0" u="none" strike="noStrike" baseline="0" smtClean="0">
                <a:latin typeface="Segoe"/>
                <a:ea typeface="ＭＳ ゴシック"/>
              </a:rPr>
            </a:br>
            <a:r>
              <a:rPr lang="en-US" sz="2000" b="0" i="0" u="none" strike="noStrike" baseline="0" smtClean="0">
                <a:latin typeface="Segoe"/>
                <a:ea typeface="ＭＳ ゴシック"/>
              </a:rPr>
              <a:t>Sort &amp; Filter group,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Filter</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button. A menu </a:t>
            </a:r>
            <a:br>
              <a:rPr lang="en-US" sz="2000" b="0" i="0" u="none" strike="noStrike" baseline="0" smtClean="0">
                <a:latin typeface="Segoe"/>
                <a:ea typeface="ＭＳ ゴシック"/>
              </a:rPr>
            </a:br>
            <a:r>
              <a:rPr lang="en-US" sz="2000" b="0" i="0" u="none" strike="noStrike" baseline="0" smtClean="0">
                <a:latin typeface="Segoe"/>
                <a:ea typeface="ＭＳ ゴシック"/>
              </a:rPr>
              <a:t>appears.</a:t>
            </a:r>
          </a:p>
          <a:p>
            <a:pPr lvl="1" rtl="0"/>
            <a:r>
              <a:rPr lang="en-US" sz="2000" b="0" i="0" u="none" strike="noStrike" baseline="0" smtClean="0">
                <a:latin typeface="Segoe"/>
                <a:ea typeface="ＭＳ ゴシック"/>
              </a:rPr>
              <a:t>Point to </a:t>
            </a:r>
            <a:r>
              <a:rPr lang="en-US" sz="2000" b="1" i="0" u="none" strike="noStrike" baseline="0" smtClean="0">
                <a:latin typeface="Segoe"/>
                <a:ea typeface="ＭＳ ゴシック"/>
              </a:rPr>
              <a:t>Text </a:t>
            </a:r>
            <a:br>
              <a:rPr lang="en-US" sz="2000" b="1" i="0" u="none" strike="noStrike" baseline="0" smtClean="0">
                <a:latin typeface="Segoe"/>
                <a:ea typeface="ＭＳ ゴシック"/>
              </a:rPr>
            </a:br>
            <a:r>
              <a:rPr lang="en-US" sz="2000" b="1" i="0" u="none" strike="noStrike" baseline="0" smtClean="0">
                <a:latin typeface="Segoe"/>
                <a:ea typeface="ＭＳ ゴシック"/>
              </a:rPr>
              <a:t>Filters</a:t>
            </a:r>
            <a:r>
              <a:rPr lang="en-US" sz="2000" b="0" i="0" u="none" strike="noStrike" baseline="0" smtClean="0">
                <a:latin typeface="Segoe"/>
                <a:ea typeface="ＭＳ ゴシック"/>
              </a:rPr>
              <a:t>. A second </a:t>
            </a:r>
            <a:br>
              <a:rPr lang="en-US" sz="2000" b="0" i="0" u="none" strike="noStrike" baseline="0" smtClean="0">
                <a:latin typeface="Segoe"/>
                <a:ea typeface="ＭＳ ゴシック"/>
              </a:rPr>
            </a:br>
            <a:r>
              <a:rPr lang="en-US" sz="2000" b="0" i="0" u="none" strike="noStrike" baseline="0" smtClean="0">
                <a:latin typeface="Segoe"/>
                <a:ea typeface="ＭＳ ゴシック"/>
              </a:rPr>
              <a:t>menu appears. </a:t>
            </a:r>
            <a:br>
              <a:rPr lang="en-US" sz="2000" b="0" i="0" u="none" strike="noStrike" baseline="0" smtClean="0">
                <a:latin typeface="Segoe"/>
                <a:ea typeface="ＭＳ ゴシック"/>
              </a:rPr>
            </a:br>
            <a:r>
              <a:rPr lang="en-US" sz="2000" b="0" i="0" u="none" strike="noStrike" baseline="0" smtClean="0">
                <a:latin typeface="Segoe"/>
                <a:ea typeface="ＭＳ ゴシック"/>
              </a:rPr>
              <a:t>Select </a:t>
            </a:r>
            <a:r>
              <a:rPr lang="en-US" sz="2000" b="1" i="0" u="none" strike="noStrike" baseline="0" smtClean="0">
                <a:latin typeface="Segoe"/>
                <a:ea typeface="ＭＳ ゴシック"/>
              </a:rPr>
              <a:t>Contains</a:t>
            </a:r>
            <a:r>
              <a:rPr lang="en-US" sz="2000" b="0" i="0" u="none" strike="noStrike" baseline="0" smtClean="0">
                <a:latin typeface="Segoe"/>
                <a:ea typeface="ＭＳ ゴシック"/>
              </a:rPr>
              <a:t>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0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905000"/>
            <a:ext cx="5029200" cy="3671316"/>
          </a:xfrm>
          <a:prstGeom prst="rect">
            <a:avLst/>
          </a:prstGeom>
        </p:spPr>
      </p:pic>
    </p:spTree>
    <p:extLst>
      <p:ext uri="{BB962C8B-B14F-4D97-AF65-F5344CB8AC3E}">
        <p14:creationId xmlns:p14="http://schemas.microsoft.com/office/powerpoint/2010/main" val="2299599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Keyboard to Navigate among Records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GET</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READY.</a:t>
            </a:r>
            <a:r>
              <a:rPr lang="en-US" b="0" i="0" u="none" strike="noStrike" baseline="0" smtClean="0">
                <a:solidFill>
                  <a:srgbClr val="000000"/>
                </a:solidFill>
                <a:latin typeface="Segoe"/>
                <a:ea typeface="ＭＳ ゴシック"/>
              </a:rPr>
              <a:t> Before you begin these steps, be sure to turn on and/or log on to your computer and start Access.</a:t>
            </a:r>
          </a:p>
          <a:p>
            <a:pPr lvl="1" rtl="0"/>
            <a:r>
              <a:rPr lang="en-US"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OPEN</a:t>
            </a:r>
            <a:r>
              <a:rPr lang="en-US" b="1" i="0" u="none" strike="noStrike" baseline="0" smtClean="0">
                <a:solidFill>
                  <a:srgbClr val="000000"/>
                </a:solidFill>
                <a:latin typeface="ITC Officina Sans Bold"/>
                <a:ea typeface="ＭＳ ゴシック"/>
              </a:rPr>
              <a:t> </a:t>
            </a:r>
            <a:r>
              <a:rPr lang="en-US" b="1" i="1" u="none" strike="noStrike" baseline="0" smtClean="0">
                <a:solidFill>
                  <a:srgbClr val="000000"/>
                </a:solidFill>
                <a:latin typeface="Segoe"/>
                <a:ea typeface="ＭＳ ゴシック"/>
              </a:rPr>
              <a:t>Fourth</a:t>
            </a:r>
            <a:r>
              <a:rPr lang="en-US" b="1" i="1" u="none" strike="noStrike" baseline="0" smtClean="0">
                <a:solidFill>
                  <a:srgbClr val="000000"/>
                </a:solidFill>
                <a:latin typeface="ITC Officina Sans Bold"/>
                <a:ea typeface="ＭＳ ゴシック"/>
              </a:rPr>
              <a:t> </a:t>
            </a:r>
            <a:r>
              <a:rPr lang="en-US" b="1" i="1" u="none" strike="noStrike" baseline="0" smtClean="0">
                <a:solidFill>
                  <a:srgbClr val="000000"/>
                </a:solidFill>
                <a:latin typeface="Segoe"/>
                <a:ea typeface="ＭＳ ゴシック"/>
              </a:rPr>
              <a:t>Coffee</a:t>
            </a:r>
            <a:r>
              <a:rPr lang="en-US" b="0" i="0" u="none" strike="noStrike" baseline="0" smtClean="0">
                <a:solidFill>
                  <a:srgbClr val="000000"/>
                </a:solidFill>
                <a:latin typeface="Segoe"/>
                <a:ea typeface="ＭＳ ゴシック"/>
              </a:rPr>
              <a:t> from the data files for this lesson.</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File</a:t>
            </a:r>
            <a:r>
              <a:rPr lang="en-US" b="0" i="0" u="none" strike="noStrike" baseline="0" smtClean="0">
                <a:solidFill>
                  <a:srgbClr val="000000"/>
                </a:solidFill>
                <a:latin typeface="Segoe"/>
                <a:ea typeface="ＭＳ ゴシック"/>
              </a:rPr>
              <a:t> tab, then click the </a:t>
            </a:r>
            <a:r>
              <a:rPr lang="en-US" b="1" i="0" u="none" strike="noStrike" baseline="0" smtClean="0">
                <a:solidFill>
                  <a:srgbClr val="000000"/>
                </a:solidFill>
                <a:latin typeface="Segoe"/>
                <a:ea typeface="ＭＳ ゴシック"/>
              </a:rPr>
              <a:t>Save As </a:t>
            </a:r>
            <a:r>
              <a:rPr lang="en-US" b="0" i="0" u="none" strike="noStrike" baseline="0" smtClean="0">
                <a:solidFill>
                  <a:srgbClr val="000000"/>
                </a:solidFill>
                <a:latin typeface="Segoe"/>
                <a:ea typeface="ＭＳ ゴシック"/>
              </a:rPr>
              <a:t>option on the left side of the Backstage view.</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Save As</a:t>
            </a:r>
            <a:r>
              <a:rPr lang="en-US" b="0" i="0" u="none" strike="noStrike" baseline="0" smtClean="0">
                <a:solidFill>
                  <a:srgbClr val="000000"/>
                </a:solidFill>
                <a:latin typeface="Segoe"/>
                <a:ea typeface="ＭＳ ゴシック"/>
              </a:rPr>
              <a:t> command. The Save As dialog box appears. Key </a:t>
            </a:r>
            <a:r>
              <a:rPr lang="en-US" b="1" i="0" u="none" strike="noStrike" baseline="0" smtClean="0">
                <a:solidFill>
                  <a:srgbClr val="000000"/>
                </a:solidFill>
                <a:latin typeface="Segoe"/>
                <a:ea typeface="ＭＳ ゴシック"/>
              </a:rPr>
              <a:t>FourthCoffeeXXX </a:t>
            </a:r>
            <a:r>
              <a:rPr lang="en-US" b="0" i="0" u="none" strike="noStrike" baseline="0" smtClean="0">
                <a:solidFill>
                  <a:srgbClr val="000000"/>
                </a:solidFill>
                <a:latin typeface="Segoe"/>
                <a:ea typeface="ＭＳ ゴシック"/>
              </a:rPr>
              <a:t>(where XXX is your initials) in the File name box. Find the location where you will save the solution files for this lesson and click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Times New Roman"/>
                <a:ea typeface="ＭＳ ゴシック"/>
              </a:rPr>
              <a:t>.</a:t>
            </a:r>
          </a:p>
          <a:p>
            <a:pPr lvl="1"/>
            <a:r>
              <a:rPr lang="en-US">
                <a:solidFill>
                  <a:srgbClr val="000000"/>
                </a:solidFill>
                <a:latin typeface="Segoe"/>
                <a:ea typeface="ＭＳ ゴシック"/>
              </a:rPr>
              <a:t>In the Navigation Pane, double-click </a:t>
            </a:r>
            <a:r>
              <a:rPr lang="en-US" b="1">
                <a:solidFill>
                  <a:srgbClr val="000000"/>
                </a:solidFill>
                <a:latin typeface="Segoe"/>
                <a:ea typeface="ＭＳ ゴシック"/>
              </a:rPr>
              <a:t>Coffee</a:t>
            </a:r>
            <a:r>
              <a:rPr lang="en-US" b="1">
                <a:solidFill>
                  <a:srgbClr val="000000"/>
                </a:solidFill>
                <a:latin typeface="ITC Officina Sans Bold"/>
                <a:ea typeface="ＭＳ ゴシック"/>
              </a:rPr>
              <a:t> </a:t>
            </a:r>
            <a:r>
              <a:rPr lang="en-US" b="1">
                <a:solidFill>
                  <a:srgbClr val="000000"/>
                </a:solidFill>
                <a:latin typeface="Segoe"/>
                <a:ea typeface="ＭＳ ゴシック"/>
              </a:rPr>
              <a:t>Inventory</a:t>
            </a:r>
            <a:r>
              <a:rPr lang="en-US" b="1">
                <a:solidFill>
                  <a:srgbClr val="000000"/>
                </a:solidFill>
                <a:latin typeface="ITC Officina Sans Bold"/>
                <a:ea typeface="ＭＳ ゴシック"/>
              </a:rPr>
              <a:t>: </a:t>
            </a:r>
            <a:r>
              <a:rPr lang="en-US" b="1">
                <a:solidFill>
                  <a:srgbClr val="000000"/>
                </a:solidFill>
                <a:latin typeface="Segoe"/>
                <a:ea typeface="ＭＳ ゴシック"/>
              </a:rPr>
              <a:t>Table</a:t>
            </a:r>
            <a:r>
              <a:rPr lang="en-US">
                <a:solidFill>
                  <a:srgbClr val="000000"/>
                </a:solidFill>
                <a:latin typeface="Segoe"/>
                <a:ea typeface="ＭＳ ゴシック"/>
              </a:rPr>
              <a:t> to open the table.</a:t>
            </a:r>
          </a:p>
          <a:p>
            <a:pPr lvl="1"/>
            <a:r>
              <a:rPr lang="en-US">
                <a:solidFill>
                  <a:srgbClr val="000000"/>
                </a:solidFill>
                <a:latin typeface="Segoe"/>
                <a:ea typeface="ＭＳ ゴシック"/>
              </a:rPr>
              <a:t>Notice that the first cell of the first record is selected.</a:t>
            </a:r>
          </a:p>
          <a:p>
            <a:pPr lvl="1" rtl="0"/>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725170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Apply a Filter</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The Custom Filter box appears. Key </a:t>
            </a:r>
            <a:r>
              <a:rPr lang="en-US" sz="2000" b="1" i="0" u="none" strike="noStrike" baseline="0" smtClean="0">
                <a:latin typeface="Segoe"/>
                <a:ea typeface="ＭＳ ゴシック"/>
              </a:rPr>
              <a:t>Decaf</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(right), and click </a:t>
            </a:r>
            <a:r>
              <a:rPr lang="en-US" sz="2000" b="1" i="0" u="none" strike="noStrike" baseline="0" smtClean="0">
                <a:latin typeface="Segoe"/>
                <a:ea typeface="ＭＳ ゴシック"/>
              </a:rPr>
              <a:t>OK</a:t>
            </a:r>
            <a:r>
              <a:rPr lang="en-US" sz="2000" b="0" i="0" u="none" strike="noStrike" baseline="0" smtClean="0">
                <a:latin typeface="Segoe"/>
                <a:ea typeface="ＭＳ ゴシック"/>
              </a:rPr>
              <a:t>. Access filters the data-</a:t>
            </a:r>
            <a:br>
              <a:rPr lang="en-US" sz="2000" b="0" i="0" u="none" strike="noStrike" baseline="0" smtClean="0">
                <a:latin typeface="Segoe"/>
                <a:ea typeface="ＭＳ ゴシック"/>
              </a:rPr>
            </a:br>
            <a:r>
              <a:rPr lang="en-US" sz="2000" b="0" i="0" u="none" strike="noStrike" baseline="0" smtClean="0">
                <a:latin typeface="Segoe"/>
                <a:ea typeface="ＭＳ ゴシック"/>
              </a:rPr>
              <a:t>base to display only the records containing </a:t>
            </a:r>
            <a:br>
              <a:rPr lang="en-US" sz="2000" b="0" i="0" u="none" strike="noStrike" baseline="0" smtClean="0">
                <a:latin typeface="Segoe"/>
                <a:ea typeface="ＭＳ ゴシック"/>
              </a:rPr>
            </a:br>
            <a:r>
              <a:rPr lang="en-US" sz="2000" b="0" i="0" u="none" strike="noStrike" baseline="0" smtClean="0">
                <a:latin typeface="Segoe"/>
                <a:ea typeface="ＭＳ ゴシック"/>
              </a:rPr>
              <a:t>the word Decaf. A filter icon is displayed in the header row of the field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03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600200"/>
            <a:ext cx="2332566" cy="812124"/>
          </a:xfrm>
          <a:prstGeom prst="rect">
            <a:avLst/>
          </a:prstGeom>
        </p:spPr>
      </p:pic>
      <p:pic>
        <p:nvPicPr>
          <p:cNvPr id="8" name="Picture 7" descr="03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2895600"/>
            <a:ext cx="4851400" cy="3338598"/>
          </a:xfrm>
          <a:prstGeom prst="rect">
            <a:avLst/>
          </a:prstGeom>
        </p:spPr>
      </p:pic>
    </p:spTree>
    <p:extLst>
      <p:ext uri="{BB962C8B-B14F-4D97-AF65-F5344CB8AC3E}">
        <p14:creationId xmlns:p14="http://schemas.microsoft.com/office/powerpoint/2010/main" val="3270005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Apply a Filter</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Toggle Filter</a:t>
            </a:r>
            <a:r>
              <a:rPr lang="en-US" b="0" i="0" u="none" strike="noStrike" baseline="0" smtClean="0">
                <a:solidFill>
                  <a:srgbClr val="000000"/>
                </a:solidFill>
                <a:latin typeface="Segoe"/>
                <a:ea typeface="ＭＳ ゴシック"/>
              </a:rPr>
              <a:t> button in the Sort &amp; Filter group to display the records without the filter.</a:t>
            </a:r>
          </a:p>
          <a:p>
            <a:pPr lvl="1" rtl="0">
              <a:buAutoNum type="arabicPeriod" startAt="5"/>
            </a:pPr>
            <a:r>
              <a:rPr lang="en-US" b="0" i="0" u="none" strike="noStrike" baseline="0" smtClean="0">
                <a:solidFill>
                  <a:srgbClr val="000000"/>
                </a:solidFill>
                <a:latin typeface="Segoe"/>
                <a:ea typeface="ＭＳ ゴシック"/>
              </a:rPr>
              <a:t>In the second record in the Product Name field, double-click the word </a:t>
            </a:r>
            <a:r>
              <a:rPr lang="en-US" b="1" i="0" u="none" strike="noStrike" baseline="0" smtClean="0">
                <a:solidFill>
                  <a:srgbClr val="000000"/>
                </a:solidFill>
                <a:latin typeface="Segoe"/>
                <a:ea typeface="ＭＳ ゴシック"/>
              </a:rPr>
              <a:t>Decaf </a:t>
            </a:r>
            <a:r>
              <a:rPr lang="en-US" b="0" i="0" u="none" strike="noStrike" baseline="0" smtClean="0">
                <a:solidFill>
                  <a:srgbClr val="000000"/>
                </a:solidFill>
                <a:latin typeface="Segoe"/>
                <a:ea typeface="ＭＳ ゴシック"/>
              </a:rPr>
              <a:t>to select it.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2331799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Apply a Filter</a:t>
            </a:r>
            <a:endParaRPr lang="en-US"/>
          </a:p>
        </p:txBody>
      </p:sp>
      <p:sp>
        <p:nvSpPr>
          <p:cNvPr id="3" name="Content Placeholder 2"/>
          <p:cNvSpPr>
            <a:spLocks noGrp="1"/>
          </p:cNvSpPr>
          <p:nvPr>
            <p:ph idx="1"/>
          </p:nvPr>
        </p:nvSpPr>
        <p:spPr/>
        <p:txBody>
          <a:bodyPr/>
          <a:lstStyle/>
          <a:p>
            <a:pPr marL="457200" lvl="1" indent="-457200">
              <a:buClr>
                <a:srgbClr val="800000"/>
              </a:buClr>
              <a:buFont typeface="+mj-lt"/>
              <a:buAutoNum type="arabicPeriod" startAt="7"/>
            </a:pPr>
            <a:r>
              <a:rPr lang="en-US">
                <a:solidFill>
                  <a:srgbClr val="000000"/>
                </a:solidFill>
                <a:latin typeface="Segoe"/>
                <a:ea typeface="ＭＳ ゴシック"/>
              </a:rPr>
              <a:t>Right-click the word </a:t>
            </a:r>
            <a:r>
              <a:rPr lang="en-US" b="1">
                <a:solidFill>
                  <a:srgbClr val="000000"/>
                </a:solidFill>
                <a:latin typeface="Segoe"/>
                <a:ea typeface="ＭＳ ゴシック"/>
              </a:rPr>
              <a:t>Decaf</a:t>
            </a:r>
            <a:r>
              <a:rPr lang="en-US">
                <a:solidFill>
                  <a:srgbClr val="000000"/>
                </a:solidFill>
                <a:latin typeface="Segoe"/>
                <a:ea typeface="ＭＳ ゴシック"/>
              </a:rPr>
              <a:t> </a:t>
            </a:r>
            <a:br>
              <a:rPr lang="en-US">
                <a:solidFill>
                  <a:srgbClr val="000000"/>
                </a:solidFill>
                <a:latin typeface="Segoe"/>
                <a:ea typeface="ＭＳ ゴシック"/>
              </a:rPr>
            </a:br>
            <a:r>
              <a:rPr lang="en-US">
                <a:solidFill>
                  <a:srgbClr val="000000"/>
                </a:solidFill>
                <a:latin typeface="Segoe"/>
                <a:ea typeface="ＭＳ ゴシック"/>
              </a:rPr>
              <a:t>to display the shortcut </a:t>
            </a:r>
            <a:br>
              <a:rPr lang="en-US">
                <a:solidFill>
                  <a:srgbClr val="000000"/>
                </a:solidFill>
                <a:latin typeface="Segoe"/>
                <a:ea typeface="ＭＳ ゴシック"/>
              </a:rPr>
            </a:br>
            <a:r>
              <a:rPr lang="en-US">
                <a:solidFill>
                  <a:srgbClr val="000000"/>
                </a:solidFill>
                <a:latin typeface="Segoe"/>
                <a:ea typeface="ＭＳ ゴシック"/>
              </a:rPr>
              <a:t>menu. Select </a:t>
            </a:r>
            <a:r>
              <a:rPr lang="en-US" b="1">
                <a:solidFill>
                  <a:srgbClr val="000000"/>
                </a:solidFill>
                <a:latin typeface="Segoe"/>
                <a:ea typeface="ＭＳ ゴシック"/>
              </a:rPr>
              <a:t>Does Not </a:t>
            </a:r>
            <a:br>
              <a:rPr lang="en-US" b="1">
                <a:solidFill>
                  <a:srgbClr val="000000"/>
                </a:solidFill>
                <a:latin typeface="Segoe"/>
                <a:ea typeface="ＭＳ ゴシック"/>
              </a:rPr>
            </a:br>
            <a:r>
              <a:rPr lang="en-US" b="1">
                <a:solidFill>
                  <a:srgbClr val="000000"/>
                </a:solidFill>
                <a:latin typeface="Segoe"/>
                <a:ea typeface="ＭＳ ゴシック"/>
              </a:rPr>
              <a:t>Contain “Decaf”</a:t>
            </a:r>
            <a:r>
              <a:rPr lang="en-US">
                <a:solidFill>
                  <a:srgbClr val="000000"/>
                </a:solidFill>
                <a:latin typeface="Segoe"/>
                <a:ea typeface="ＭＳ ゴシック"/>
              </a:rPr>
              <a:t> (right)</a:t>
            </a:r>
            <a:r>
              <a:rPr lang="en-US">
                <a:solidFill>
                  <a:srgbClr val="000000"/>
                </a:solidFill>
                <a:latin typeface="ITC Officina Sans Bold"/>
                <a:ea typeface="ＭＳ ゴシック"/>
              </a:rPr>
              <a:t>.</a:t>
            </a:r>
            <a:r>
              <a:rPr lang="en-US">
                <a:solidFill>
                  <a:srgbClr val="000000"/>
                </a:solidFill>
                <a:latin typeface="Segoe"/>
                <a:ea typeface="ＭＳ ゴシック"/>
              </a:rPr>
              <a:t> </a:t>
            </a:r>
            <a:br>
              <a:rPr lang="en-US">
                <a:solidFill>
                  <a:srgbClr val="000000"/>
                </a:solidFill>
                <a:latin typeface="Segoe"/>
                <a:ea typeface="ＭＳ ゴシック"/>
              </a:rPr>
            </a:br>
            <a:r>
              <a:rPr lang="en-US">
                <a:solidFill>
                  <a:srgbClr val="000000"/>
                </a:solidFill>
                <a:latin typeface="Segoe"/>
                <a:ea typeface="ＭＳ ゴシック"/>
              </a:rPr>
              <a:t>Notice that the records are </a:t>
            </a:r>
            <a:br>
              <a:rPr lang="en-US">
                <a:solidFill>
                  <a:srgbClr val="000000"/>
                </a:solidFill>
                <a:latin typeface="Segoe"/>
                <a:ea typeface="ＭＳ ゴシック"/>
              </a:rPr>
            </a:br>
            <a:r>
              <a:rPr lang="en-US">
                <a:solidFill>
                  <a:srgbClr val="000000"/>
                </a:solidFill>
                <a:latin typeface="Segoe"/>
                <a:ea typeface="ＭＳ ゴシック"/>
              </a:rPr>
              <a:t>filtered to show only those </a:t>
            </a:r>
            <a:br>
              <a:rPr lang="en-US">
                <a:solidFill>
                  <a:srgbClr val="000000"/>
                </a:solidFill>
                <a:latin typeface="Segoe"/>
                <a:ea typeface="ＭＳ ゴシック"/>
              </a:rPr>
            </a:br>
            <a:r>
              <a:rPr lang="en-US">
                <a:solidFill>
                  <a:srgbClr val="000000"/>
                </a:solidFill>
                <a:latin typeface="Segoe"/>
                <a:ea typeface="ＭＳ ゴシック"/>
              </a:rPr>
              <a:t>that do not contain the </a:t>
            </a:r>
            <a:br>
              <a:rPr lang="en-US">
                <a:solidFill>
                  <a:srgbClr val="000000"/>
                </a:solidFill>
                <a:latin typeface="Segoe"/>
                <a:ea typeface="ＭＳ ゴシック"/>
              </a:rPr>
            </a:br>
            <a:r>
              <a:rPr lang="en-US">
                <a:solidFill>
                  <a:srgbClr val="000000"/>
                </a:solidFill>
                <a:latin typeface="Segoe"/>
                <a:ea typeface="ＭＳ ゴシック"/>
              </a:rPr>
              <a:t>word Decaf</a:t>
            </a:r>
            <a:r>
              <a:rPr lang="en-US">
                <a:solidFill>
                  <a:srgbClr val="000000"/>
                </a:solidFill>
                <a:latin typeface="Times New Roman"/>
                <a:ea typeface="ＭＳ ゴシック"/>
              </a:rPr>
              <a:t>.</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32</a:t>
            </a:fld>
            <a:endParaRPr lang="en-US" dirty="0"/>
          </a:p>
        </p:txBody>
      </p:sp>
      <p:pic>
        <p:nvPicPr>
          <p:cNvPr id="7" name="Picture 6" descr="03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00200"/>
            <a:ext cx="4327426" cy="3934629"/>
          </a:xfrm>
          <a:prstGeom prst="rect">
            <a:avLst/>
          </a:prstGeom>
        </p:spPr>
      </p:pic>
    </p:spTree>
    <p:extLst>
      <p:ext uri="{BB962C8B-B14F-4D97-AF65-F5344CB8AC3E}">
        <p14:creationId xmlns:p14="http://schemas.microsoft.com/office/powerpoint/2010/main" val="492012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Apply a Filter</a:t>
            </a: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latin typeface="Segoe"/>
                <a:ea typeface="ＭＳ ゴシック"/>
              </a:rPr>
              <a:t>Click in the </a:t>
            </a:r>
            <a:r>
              <a:rPr lang="en-US" sz="2000" b="1" i="0" u="none" strike="noStrike" baseline="0" smtClean="0">
                <a:latin typeface="Segoe"/>
                <a:ea typeface="ＭＳ ゴシック"/>
              </a:rPr>
              <a:t>Pounds</a:t>
            </a:r>
            <a:r>
              <a:rPr lang="en-US" sz="2000" b="0" i="0" u="none" strike="noStrike" baseline="0" smtClean="0">
                <a:latin typeface="Segoe"/>
                <a:ea typeface="ＭＳ ゴシック"/>
              </a:rPr>
              <a:t> field of the first record.</a:t>
            </a:r>
          </a:p>
          <a:p>
            <a:pPr lvl="1" rtl="0">
              <a:buAutoNum type="arabicPeriod" startAt="8"/>
            </a:pPr>
            <a:r>
              <a:rPr lang="en-US" sz="2000" b="0" i="0" u="none" strike="noStrike" baseline="0" smtClean="0">
                <a:latin typeface="Segoe"/>
                <a:ea typeface="ＭＳ ゴシック"/>
              </a:rPr>
              <a:t>On the Home tab, in the Sort &amp; Filter group, click the </a:t>
            </a:r>
            <a:r>
              <a:rPr lang="en-US" sz="2000" b="1" i="0" u="none" strike="noStrike" baseline="0" smtClean="0">
                <a:latin typeface="Segoe"/>
                <a:ea typeface="ＭＳ ゴシック"/>
              </a:rPr>
              <a:t>Filter</a:t>
            </a:r>
            <a:r>
              <a:rPr lang="en-US" sz="2000" b="0" i="0" u="none" strike="noStrike" baseline="0" smtClean="0">
                <a:latin typeface="Segoe"/>
                <a:ea typeface="ＭＳ ゴシック"/>
              </a:rPr>
              <a:t> button.</a:t>
            </a:r>
          </a:p>
          <a:p>
            <a:pPr lvl="1" rtl="0">
              <a:buAutoNum type="arabicPeriod" startAt="8"/>
            </a:pPr>
            <a:r>
              <a:rPr lang="en-US" sz="2000" b="0" i="0" u="none" strike="noStrike" baseline="0" smtClean="0">
                <a:latin typeface="Segoe"/>
                <a:ea typeface="ＭＳ ゴシック"/>
              </a:rPr>
              <a:t>Click the check boxes </a:t>
            </a:r>
            <a:br>
              <a:rPr lang="en-US" sz="2000" b="0" i="0" u="none" strike="noStrike" baseline="0" smtClean="0">
                <a:latin typeface="Segoe"/>
                <a:ea typeface="ＭＳ ゴシック"/>
              </a:rPr>
            </a:br>
            <a:r>
              <a:rPr lang="en-US" sz="2000" b="0" i="0" u="none" strike="noStrike" baseline="0" smtClean="0">
                <a:latin typeface="Segoe"/>
                <a:ea typeface="ＭＳ ゴシック"/>
              </a:rPr>
              <a:t>to remove the check </a:t>
            </a:r>
            <a:br>
              <a:rPr lang="en-US" sz="2000" b="0" i="0" u="none" strike="noStrike" baseline="0" smtClean="0">
                <a:latin typeface="Segoe"/>
                <a:ea typeface="ＭＳ ゴシック"/>
              </a:rPr>
            </a:br>
            <a:r>
              <a:rPr lang="en-US" sz="2000" b="0" i="0" u="none" strike="noStrike" baseline="0" smtClean="0">
                <a:latin typeface="Segoe"/>
                <a:ea typeface="ＭＳ ゴシック"/>
              </a:rPr>
              <a:t>marks beside </a:t>
            </a:r>
            <a:r>
              <a:rPr lang="en-US" sz="2000" b="1" i="0" u="none" strike="noStrike" baseline="0" smtClean="0">
                <a:latin typeface="Segoe"/>
                <a:ea typeface="ＭＳ ゴシック"/>
              </a:rPr>
              <a:t>(Blanks)</a:t>
            </a:r>
            <a:r>
              <a:rPr lang="en-US" sz="2000" b="0" i="0" u="none" strike="noStrike" baseline="0" smtClean="0">
                <a:latin typeface="Times New Roman"/>
                <a:ea typeface="ＭＳ ゴシック"/>
              </a:rPr>
              <a:t>,</a:t>
            </a:r>
            <a:r>
              <a:rPr lang="en-US" sz="2000" b="1" i="0" u="none" strike="noStrike" baseline="0" smtClean="0">
                <a:latin typeface="Segoe"/>
                <a:ea typeface="ＭＳ ゴシック"/>
              </a:rPr>
              <a:t> </a:t>
            </a:r>
            <a:br>
              <a:rPr lang="en-US" sz="2000" b="1" i="0" u="none" strike="noStrike" baseline="0" smtClean="0">
                <a:latin typeface="Segoe"/>
                <a:ea typeface="ＭＳ ゴシック"/>
              </a:rPr>
            </a:br>
            <a:r>
              <a:rPr lang="en-US" sz="2000" b="1" i="0" u="none" strike="noStrike" baseline="0" smtClean="0">
                <a:latin typeface="Segoe"/>
                <a:ea typeface="ＭＳ ゴシック"/>
              </a:rPr>
              <a:t>30</a:t>
            </a:r>
            <a:r>
              <a:rPr lang="en-US" sz="2000" b="0" i="0" u="none" strike="noStrike" baseline="0" smtClean="0">
                <a:latin typeface="Times New Roman"/>
                <a:ea typeface="ＭＳ ゴシック"/>
              </a:rPr>
              <a:t>,</a:t>
            </a:r>
            <a:r>
              <a:rPr lang="en-US" sz="2000" b="1" i="0" u="none" strike="noStrike" baseline="0" smtClean="0">
                <a:latin typeface="Segoe"/>
                <a:ea typeface="ＭＳ ゴシック"/>
              </a:rPr>
              <a:t> 35</a:t>
            </a:r>
            <a:r>
              <a:rPr lang="en-US" sz="2000" b="0" i="0" u="none" strike="noStrike" baseline="0" smtClean="0">
                <a:latin typeface="Times New Roman"/>
                <a:ea typeface="ＭＳ ゴシック"/>
              </a:rPr>
              <a:t>,</a:t>
            </a:r>
            <a:r>
              <a:rPr lang="en-US" sz="2000" b="1" i="0" u="none" strike="noStrike" baseline="0" smtClean="0">
                <a:latin typeface="Segoe"/>
                <a:ea typeface="ＭＳ ゴシック"/>
              </a:rPr>
              <a:t> 40</a:t>
            </a:r>
            <a:r>
              <a:rPr lang="en-US" sz="2000" b="0" i="0" u="none" strike="noStrike" baseline="0" smtClean="0">
                <a:latin typeface="Segoe"/>
                <a:ea typeface="ＭＳ ゴシック"/>
              </a:rPr>
              <a:t>, and </a:t>
            </a:r>
            <a:r>
              <a:rPr lang="en-US" sz="2000" b="1" i="0" u="none" strike="noStrike" baseline="0" smtClean="0">
                <a:latin typeface="Segoe"/>
                <a:ea typeface="ＭＳ ゴシック"/>
              </a:rPr>
              <a:t>50</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(right). Only the check </a:t>
            </a:r>
            <a:br>
              <a:rPr lang="en-US" sz="2000" b="0" i="0" u="none" strike="noStrike" baseline="0" smtClean="0">
                <a:latin typeface="Segoe"/>
                <a:ea typeface="ＭＳ ゴシック"/>
              </a:rPr>
            </a:br>
            <a:r>
              <a:rPr lang="en-US" sz="2000" b="0" i="0" u="none" strike="noStrike" baseline="0" smtClean="0">
                <a:latin typeface="Segoe"/>
                <a:ea typeface="ＭＳ ゴシック"/>
              </a:rPr>
              <a:t>mark beside 25 should </a:t>
            </a:r>
            <a:br>
              <a:rPr lang="en-US" sz="2000" b="0" i="0" u="none" strike="noStrike" baseline="0" smtClean="0">
                <a:latin typeface="Segoe"/>
                <a:ea typeface="ＭＳ ゴシック"/>
              </a:rPr>
            </a:br>
            <a:r>
              <a:rPr lang="en-US" sz="2000" b="0" i="0" u="none" strike="noStrike" baseline="0" smtClean="0">
                <a:latin typeface="Segoe"/>
                <a:ea typeface="ＭＳ ゴシック"/>
              </a:rPr>
              <a:t>remain.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3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781" y="2438400"/>
            <a:ext cx="4617419" cy="3571563"/>
          </a:xfrm>
          <a:prstGeom prst="rect">
            <a:avLst/>
          </a:prstGeom>
        </p:spPr>
      </p:pic>
    </p:spTree>
    <p:extLst>
      <p:ext uri="{BB962C8B-B14F-4D97-AF65-F5344CB8AC3E}">
        <p14:creationId xmlns:p14="http://schemas.microsoft.com/office/powerpoint/2010/main" val="187965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Apply a Filter</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Access filters the records to show only those containing the number 25 in the pounds field.</a:t>
            </a:r>
          </a:p>
          <a:p>
            <a:pPr lvl="1" rtl="0">
              <a:buAutoNum type="arabicPeriod" startAt="11"/>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Toggle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Filter</a:t>
            </a:r>
            <a:r>
              <a:rPr lang="en-US" b="0" i="0" u="none" strike="noStrike" baseline="0" smtClean="0">
                <a:solidFill>
                  <a:srgbClr val="000000"/>
                </a:solidFill>
                <a:latin typeface="Segoe"/>
                <a:ea typeface="ＭＳ ゴシック"/>
              </a:rPr>
              <a:t> button.</a:t>
            </a:r>
          </a:p>
          <a:p>
            <a:pPr lvl="1" rtl="0">
              <a:buAutoNum type="arabicPeriod" startAt="11"/>
            </a:pPr>
            <a:r>
              <a:rPr lang="en-US" b="0" i="0" u="none" strike="noStrike" baseline="0" smtClean="0">
                <a:solidFill>
                  <a:srgbClr val="000000"/>
                </a:solidFill>
                <a:latin typeface="Segoe"/>
                <a:ea typeface="ＭＳ ゴシック"/>
              </a:rPr>
              <a:t>In the second row of the Scheduled Order Date field, highlight </a:t>
            </a:r>
            <a:r>
              <a:rPr lang="en-US" b="1" i="0" u="none" strike="noStrike" baseline="0" smtClean="0">
                <a:solidFill>
                  <a:srgbClr val="000000"/>
                </a:solidFill>
                <a:latin typeface="Segoe"/>
                <a:ea typeface="ＭＳ ゴシック"/>
              </a:rPr>
              <a:t>1/14/2014 </a:t>
            </a:r>
            <a:r>
              <a:rPr lang="en-US" b="0" i="0" u="none" strike="noStrike" baseline="0" smtClean="0">
                <a:solidFill>
                  <a:srgbClr val="000000"/>
                </a:solidFill>
                <a:latin typeface="Segoe"/>
                <a:ea typeface="ＭＳ ゴシック"/>
              </a:rPr>
              <a:t>by clicking and dragging the mo use. Notice a ‘#’ appears after the ‘1’ in the month part of the selected date. This is a placeholder character that is part of the input mask field property for this field.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3050693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Apply a Filter</a:t>
            </a: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latin typeface="Segoe"/>
                <a:ea typeface="ＭＳ ゴシック"/>
              </a:rPr>
              <a:t>On the Home</a:t>
            </a:r>
            <a:r>
              <a:rPr lang="en-US" b="0" i="1" u="none" strike="noStrike" baseline="0" smtClean="0">
                <a:latin typeface="Segoe"/>
                <a:ea typeface="ＭＳ ゴシック"/>
              </a:rPr>
              <a:t> </a:t>
            </a:r>
            <a:r>
              <a:rPr lang="en-US" b="0" i="0" u="none" strike="noStrike" baseline="0" smtClean="0">
                <a:latin typeface="Segoe"/>
                <a:ea typeface="ＭＳ ゴシック"/>
              </a:rPr>
              <a:t>tab, in the Sort &amp; Filter group, click the </a:t>
            </a:r>
            <a:r>
              <a:rPr lang="en-US" b="1" i="0" u="none" strike="noStrike" baseline="0" smtClean="0">
                <a:latin typeface="Segoe"/>
                <a:ea typeface="ＭＳ ゴシック"/>
              </a:rPr>
              <a:t>Selection</a:t>
            </a:r>
            <a:r>
              <a:rPr lang="en-US" b="0" i="0" u="none" strike="noStrike" baseline="0" smtClean="0">
                <a:latin typeface="Segoe"/>
                <a:ea typeface="ＭＳ ゴシック"/>
              </a:rPr>
              <a:t> button. A menu appears (below).</a:t>
            </a:r>
          </a:p>
          <a:p>
            <a:pPr lvl="1" rtl="0">
              <a:buAutoNum type="arabicPeriod" startAt="14"/>
            </a:pPr>
            <a:r>
              <a:rPr lang="en-US" b="0" i="0" u="none" strike="noStrike" baseline="0" smtClean="0">
                <a:latin typeface="Segoe"/>
                <a:ea typeface="ＭＳ ゴシック"/>
              </a:rPr>
              <a:t>Select </a:t>
            </a:r>
            <a:r>
              <a:rPr lang="en-US" b="1" i="0" u="none" strike="noStrike" baseline="0" smtClean="0">
                <a:latin typeface="Segoe"/>
                <a:ea typeface="ＭＳ ゴシック"/>
              </a:rPr>
              <a:t>On or After 1/14/2012</a:t>
            </a:r>
            <a:r>
              <a:rPr lang="en-US" b="0" i="0" u="none" strike="noStrike" baseline="0" smtClean="0">
                <a:latin typeface="Segoe"/>
                <a:ea typeface="ＭＳ ゴシック"/>
              </a:rPr>
              <a:t>. The data is filtered to show only those records with content in the Scheduled Order Date field that matches the filter selection.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0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3429000"/>
            <a:ext cx="6493934" cy="2688831"/>
          </a:xfrm>
          <a:prstGeom prst="rect">
            <a:avLst/>
          </a:prstGeom>
        </p:spPr>
      </p:pic>
    </p:spTree>
    <p:extLst>
      <p:ext uri="{BB962C8B-B14F-4D97-AF65-F5344CB8AC3E}">
        <p14:creationId xmlns:p14="http://schemas.microsoft.com/office/powerpoint/2010/main" val="2076202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Apply a Filter</a:t>
            </a:r>
          </a:p>
        </p:txBody>
      </p:sp>
      <p:sp>
        <p:nvSpPr>
          <p:cNvPr id="3" name="Text Placeholder 2"/>
          <p:cNvSpPr>
            <a:spLocks noGrp="1"/>
          </p:cNvSpPr>
          <p:nvPr>
            <p:ph type="body" idx="1"/>
          </p:nvPr>
        </p:nvSpPr>
        <p:spPr/>
        <p:txBody>
          <a:bodyPr/>
          <a:lstStyle/>
          <a:p>
            <a:pPr lvl="1" rtl="0">
              <a:buFont typeface="+mj-lt"/>
              <a:buAutoNum type="arabicPeriod" startAt="16"/>
            </a:pPr>
            <a:r>
              <a:rPr lang="en-US" b="0" i="0" u="none" strike="noStrike" baseline="0" smtClean="0">
                <a:solidFill>
                  <a:srgbClr val="000000"/>
                </a:solidFill>
                <a:latin typeface="Segoe"/>
                <a:ea typeface="ＭＳ ゴシック"/>
              </a:rPr>
              <a:t>In the seventh row of the Pounds</a:t>
            </a:r>
            <a:r>
              <a:rPr lang="en-US" b="0" i="1"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field, select </a:t>
            </a:r>
            <a:r>
              <a:rPr lang="en-US" b="1" i="0" u="none" strike="noStrike" baseline="0" smtClean="0">
                <a:solidFill>
                  <a:srgbClr val="000000"/>
                </a:solidFill>
                <a:latin typeface="Segoe"/>
                <a:ea typeface="ＭＳ ゴシック"/>
              </a:rPr>
              <a:t>30</a:t>
            </a:r>
            <a:r>
              <a:rPr lang="en-US" b="0" i="0" u="none" strike="noStrike" baseline="0" smtClean="0">
                <a:solidFill>
                  <a:srgbClr val="000000"/>
                </a:solidFill>
                <a:latin typeface="Times New Roman"/>
                <a:ea typeface="ＭＳ ゴシック"/>
              </a:rPr>
              <a:t>.</a:t>
            </a:r>
          </a:p>
          <a:p>
            <a:pPr lvl="1" rtl="0">
              <a:buAutoNum type="arabicPeriod" startAt="16"/>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Selection</a:t>
            </a:r>
            <a:r>
              <a:rPr lang="en-US" b="0" i="0" u="none" strike="noStrike" baseline="0" smtClean="0">
                <a:solidFill>
                  <a:srgbClr val="000000"/>
                </a:solidFill>
                <a:latin typeface="Segoe"/>
                <a:ea typeface="ＭＳ ゴシック"/>
              </a:rPr>
              <a:t> button. Select </a:t>
            </a:r>
            <a:r>
              <a:rPr lang="en-US" b="1" i="0" u="none" strike="noStrike" baseline="0" smtClean="0">
                <a:solidFill>
                  <a:srgbClr val="000000"/>
                </a:solidFill>
                <a:latin typeface="Segoe"/>
                <a:ea typeface="ＭＳ ゴシック"/>
              </a:rPr>
              <a:t>Less Than or Equal to 30</a:t>
            </a:r>
            <a:r>
              <a:rPr lang="en-US" b="0" i="0" u="none" strike="noStrike" baseline="0" smtClean="0">
                <a:solidFill>
                  <a:srgbClr val="000000"/>
                </a:solidFill>
                <a:latin typeface="Segoe"/>
                <a:ea typeface="ＭＳ ゴシック"/>
              </a:rPr>
              <a:t>. The records are filtered accordingly.</a:t>
            </a:r>
          </a:p>
          <a:p>
            <a:pPr lvl="0" rtl="0"/>
            <a:r>
              <a:rPr lang="en-US" b="1" i="0" u="none" strike="noStrike" baseline="0" smtClean="0">
                <a:solidFill>
                  <a:srgbClr val="000000"/>
                </a:solidFill>
                <a:latin typeface="Segoe"/>
                <a:ea typeface="ＭＳ ゴシック"/>
              </a:rPr>
              <a:t>PAUSE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13605281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Remove a Filter</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table you used in the previous exercise.</a:t>
            </a:r>
          </a:p>
          <a:p>
            <a:pPr lvl="1" rtl="0"/>
            <a:r>
              <a:rPr lang="en-US" sz="2000" b="0" i="0" u="none" strike="noStrike" baseline="0" smtClean="0">
                <a:latin typeface="Segoe"/>
                <a:ea typeface="ＭＳ ゴシック"/>
              </a:rPr>
              <a:t>Select the </a:t>
            </a:r>
            <a:r>
              <a:rPr lang="en-US" sz="2000" b="1" i="0" u="none" strike="noStrike" baseline="0" smtClean="0">
                <a:latin typeface="Segoe"/>
                <a:ea typeface="ＭＳ ゴシック"/>
              </a:rPr>
              <a:t>Pounds </a:t>
            </a:r>
            <a:r>
              <a:rPr lang="en-US" sz="2000" b="0" i="0" u="none" strike="noStrike" baseline="0" smtClean="0">
                <a:latin typeface="Segoe"/>
                <a:ea typeface="ＭＳ ゴシック"/>
              </a:rPr>
              <a:t>field. On the Home tab, in the Sort &amp; Filter group,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Filter </a:t>
            </a:r>
            <a:r>
              <a:rPr lang="en-US" sz="2000" b="0" i="0" u="none" strike="noStrike" baseline="0" smtClean="0">
                <a:latin typeface="Segoe"/>
                <a:ea typeface="ＭＳ ゴシック"/>
              </a:rPr>
              <a:t>button. A </a:t>
            </a:r>
            <a:br>
              <a:rPr lang="en-US" sz="2000" b="0" i="0" u="none" strike="noStrike" baseline="0" smtClean="0">
                <a:latin typeface="Segoe"/>
                <a:ea typeface="ＭＳ ゴシック"/>
              </a:rPr>
            </a:br>
            <a:r>
              <a:rPr lang="en-US" sz="2000" b="0" i="0" u="none" strike="noStrike" baseline="0" smtClean="0">
                <a:latin typeface="Segoe"/>
                <a:ea typeface="ＭＳ ゴシック"/>
              </a:rPr>
              <a:t>menu appears.</a:t>
            </a:r>
          </a:p>
          <a:p>
            <a:pPr lvl="1" rtl="0"/>
            <a:r>
              <a:rPr lang="en-US" sz="2000" b="0" i="0" u="none" strike="noStrike" baseline="0" smtClean="0">
                <a:latin typeface="Segoe"/>
                <a:ea typeface="ＭＳ ゴシック"/>
              </a:rPr>
              <a:t>Select </a:t>
            </a:r>
            <a:r>
              <a:rPr lang="en-US" sz="2000" b="1" i="0" u="none" strike="noStrike" baseline="0" smtClean="0">
                <a:latin typeface="Segoe"/>
                <a:ea typeface="ＭＳ ゴシック"/>
              </a:rPr>
              <a:t>Clear Filter </a:t>
            </a:r>
            <a:br>
              <a:rPr lang="en-US" sz="2000" b="1" i="0" u="none" strike="noStrike" baseline="0" smtClean="0">
                <a:latin typeface="Segoe"/>
                <a:ea typeface="ＭＳ ゴシック"/>
              </a:rPr>
            </a:br>
            <a:r>
              <a:rPr lang="en-US" sz="2000" b="1" i="0" u="none" strike="noStrike" baseline="0" smtClean="0">
                <a:latin typeface="Segoe"/>
                <a:ea typeface="ＭＳ ゴシック"/>
              </a:rPr>
              <a:t>from Pounds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(right).</a:t>
            </a:r>
          </a:p>
          <a:p>
            <a:pPr lvl="1" rtl="0"/>
            <a:r>
              <a:rPr lang="en-US" sz="2000" b="0" i="0" u="none" strike="noStrike" baseline="0" smtClean="0">
                <a:latin typeface="Segoe"/>
                <a:ea typeface="ＭＳ ゴシック"/>
              </a:rPr>
              <a:t>On the Home tab, </a:t>
            </a:r>
            <a:br>
              <a:rPr lang="en-US" sz="2000" b="0" i="0" u="none" strike="noStrike" baseline="0" smtClean="0">
                <a:latin typeface="Segoe"/>
                <a:ea typeface="ＭＳ ゴシック"/>
              </a:rPr>
            </a:br>
            <a:r>
              <a:rPr lang="en-US" sz="2000" b="0" i="0" u="none" strike="noStrike" baseline="0" smtClean="0">
                <a:latin typeface="Segoe"/>
                <a:ea typeface="ＭＳ ゴシック"/>
              </a:rPr>
              <a:t>in the Sort &amp; Filter </a:t>
            </a:r>
            <a:br>
              <a:rPr lang="en-US" sz="2000" b="0" i="0" u="none" strike="noStrike" baseline="0" smtClean="0">
                <a:latin typeface="Segoe"/>
                <a:ea typeface="ＭＳ ゴシック"/>
              </a:rPr>
            </a:br>
            <a:r>
              <a:rPr lang="en-US" sz="2000" b="0" i="0" u="none" strike="noStrike" baseline="0" smtClean="0">
                <a:latin typeface="Segoe"/>
                <a:ea typeface="ＭＳ ゴシック"/>
              </a:rPr>
              <a:t>group,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Advanced</a:t>
            </a:r>
            <a:r>
              <a:rPr lang="en-US" sz="2000" b="0" i="0" u="none" strike="noStrike" baseline="0" smtClean="0">
                <a:latin typeface="Segoe"/>
                <a:ea typeface="ＭＳ ゴシック"/>
              </a:rPr>
              <a:t> button. </a:t>
            </a:r>
            <a:br>
              <a:rPr lang="en-US" sz="2000" b="0" i="0" u="none" strike="noStrike" baseline="0" smtClean="0">
                <a:latin typeface="Segoe"/>
                <a:ea typeface="ＭＳ ゴシック"/>
              </a:rPr>
            </a:br>
            <a:r>
              <a:rPr lang="en-US" sz="2000" b="0" i="0" u="none" strike="noStrike" baseline="0" smtClean="0">
                <a:latin typeface="Segoe"/>
                <a:ea typeface="ＭＳ ゴシック"/>
              </a:rPr>
              <a:t>A menu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03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799" y="2419819"/>
            <a:ext cx="5037667" cy="3498380"/>
          </a:xfrm>
          <a:prstGeom prst="rect">
            <a:avLst/>
          </a:prstGeom>
        </p:spPr>
      </p:pic>
    </p:spTree>
    <p:extLst>
      <p:ext uri="{BB962C8B-B14F-4D97-AF65-F5344CB8AC3E}">
        <p14:creationId xmlns:p14="http://schemas.microsoft.com/office/powerpoint/2010/main" val="3919193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Remove a Filter</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Select </a:t>
            </a:r>
            <a:r>
              <a:rPr lang="en-US" b="1" i="0" u="none" strike="noStrike" baseline="0" smtClean="0">
                <a:latin typeface="Segoe"/>
                <a:ea typeface="ＭＳ ゴシック"/>
              </a:rPr>
              <a:t>Clear All Filters</a:t>
            </a:r>
            <a:r>
              <a:rPr lang="en-US" b="0" i="0" u="none" strike="noStrike" baseline="0" smtClean="0">
                <a:latin typeface="Segoe"/>
                <a:ea typeface="ＭＳ ゴシック"/>
              </a:rPr>
              <a:t> from the menu (below).</a:t>
            </a:r>
          </a:p>
          <a:p>
            <a:pPr lvl="1" rtl="0">
              <a:buAutoNum type="arabicPeriod" startAt="4"/>
            </a:pPr>
            <a:r>
              <a:rPr lang="en-US" b="0" i="0" u="none" strike="noStrike" baseline="0" smtClean="0">
                <a:latin typeface="Segoe"/>
                <a:ea typeface="ＭＳ ゴシック"/>
              </a:rPr>
              <a:t>Save and close the </a:t>
            </a:r>
            <a:r>
              <a:rPr lang="en-US" b="1" i="0" u="none" strike="noStrike" baseline="0" smtClean="0">
                <a:latin typeface="Segoe"/>
                <a:ea typeface="ＭＳ ゴシック"/>
              </a:rPr>
              <a:t>table</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03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2743200"/>
            <a:ext cx="5207000" cy="3431524"/>
          </a:xfrm>
          <a:prstGeom prst="rect">
            <a:avLst/>
          </a:prstGeom>
        </p:spPr>
      </p:pic>
    </p:spTree>
    <p:extLst>
      <p:ext uri="{BB962C8B-B14F-4D97-AF65-F5344CB8AC3E}">
        <p14:creationId xmlns:p14="http://schemas.microsoft.com/office/powerpoint/2010/main" val="2309086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Freeze/Unfreeze and Hide/Unhide Fields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database you used in the previous exercise.</a:t>
            </a:r>
          </a:p>
          <a:p>
            <a:pPr lvl="1" rtl="0"/>
            <a:r>
              <a:rPr lang="en-US" sz="2000" b="0" i="0" u="none" strike="noStrike" baseline="0" smtClean="0">
                <a:latin typeface="Segoe"/>
                <a:ea typeface="ＭＳ ゴシック"/>
              </a:rPr>
              <a:t>Open the </a:t>
            </a:r>
            <a:r>
              <a:rPr lang="en-US" sz="2000" b="1" i="0" u="none" strike="noStrike" baseline="0" smtClean="0">
                <a:latin typeface="Segoe"/>
                <a:ea typeface="ＭＳ ゴシック"/>
              </a:rPr>
              <a:t>Customers</a:t>
            </a:r>
            <a:r>
              <a:rPr lang="en-US" sz="2000" b="0" i="0" u="none" strike="noStrike" baseline="0" smtClean="0">
                <a:latin typeface="Segoe"/>
                <a:ea typeface="ＭＳ ゴシック"/>
              </a:rPr>
              <a:t> table.</a:t>
            </a:r>
          </a:p>
          <a:p>
            <a:pPr lvl="1" rtl="0"/>
            <a:r>
              <a:rPr lang="en-US" sz="2000" b="0" i="0" u="none" strike="noStrike" baseline="0" smtClean="0">
                <a:latin typeface="Segoe"/>
                <a:ea typeface="ＭＳ ゴシック"/>
              </a:rPr>
              <a:t>Select the </a:t>
            </a:r>
            <a:r>
              <a:rPr lang="en-US" sz="2000" b="1" i="0" u="none" strike="noStrike" baseline="0" smtClean="0">
                <a:latin typeface="Segoe"/>
                <a:ea typeface="ＭＳ ゴシック"/>
              </a:rPr>
              <a:t>Last Name</a:t>
            </a:r>
            <a:r>
              <a:rPr lang="en-US" sz="2000" b="0" i="0" u="none" strike="noStrike" baseline="0" smtClean="0">
                <a:latin typeface="Segoe"/>
                <a:ea typeface="ＭＳ ゴシック"/>
              </a:rPr>
              <a:t> field. On the Home tab, in the Records group, click the </a:t>
            </a:r>
            <a:r>
              <a:rPr lang="en-US" sz="2000" b="1" i="0" u="none" strike="noStrike" baseline="0" smtClean="0">
                <a:latin typeface="Segoe"/>
                <a:ea typeface="ＭＳ ゴシック"/>
              </a:rPr>
              <a:t>More</a:t>
            </a:r>
            <a:r>
              <a:rPr lang="en-US" sz="2000" b="0" i="0" u="none" strike="noStrike" baseline="0" smtClean="0">
                <a:latin typeface="Segoe"/>
                <a:ea typeface="ＭＳ ゴシック"/>
              </a:rPr>
              <a:t> button. A menu appears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03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666" y="2971800"/>
            <a:ext cx="6307667" cy="3209164"/>
          </a:xfrm>
          <a:prstGeom prst="rect">
            <a:avLst/>
          </a:prstGeom>
        </p:spPr>
      </p:pic>
    </p:spTree>
    <p:extLst>
      <p:ext uri="{BB962C8B-B14F-4D97-AF65-F5344CB8AC3E}">
        <p14:creationId xmlns:p14="http://schemas.microsoft.com/office/powerpoint/2010/main" val="2078226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the Keyboard to Navigate among Records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Press the </a:t>
            </a:r>
            <a:r>
              <a:rPr lang="en-US" b="1" i="0" u="none" strike="noStrike" baseline="0" smtClean="0">
                <a:solidFill>
                  <a:srgbClr val="000000"/>
                </a:solidFill>
                <a:latin typeface="Segoe"/>
                <a:ea typeface="ＭＳ ゴシック"/>
              </a:rPr>
              <a:t>Down Arrow</a:t>
            </a:r>
            <a:r>
              <a:rPr lang="en-US" b="0" i="0" u="none" strike="noStrike" baseline="0" smtClean="0">
                <a:solidFill>
                  <a:srgbClr val="000000"/>
                </a:solidFill>
                <a:latin typeface="Segoe"/>
                <a:ea typeface="ＭＳ ゴシック"/>
              </a:rPr>
              <a:t> key to move down to the next row. Notice that the cell is selected.</a:t>
            </a:r>
          </a:p>
          <a:p>
            <a:pPr lvl="1" rtl="0">
              <a:buAutoNum type="arabicPeriod" startAt="6"/>
            </a:pPr>
            <a:r>
              <a:rPr lang="en-US" b="0" i="0" u="none" strike="noStrike" baseline="0" smtClean="0">
                <a:solidFill>
                  <a:srgbClr val="000000"/>
                </a:solidFill>
                <a:latin typeface="Segoe"/>
                <a:ea typeface="ＭＳ ゴシック"/>
              </a:rPr>
              <a:t>Press the </a:t>
            </a:r>
            <a:r>
              <a:rPr lang="en-US" b="1" i="0" u="none" strike="noStrike" baseline="0" smtClean="0">
                <a:solidFill>
                  <a:srgbClr val="000000"/>
                </a:solidFill>
                <a:latin typeface="Segoe"/>
                <a:ea typeface="ＭＳ ゴシック"/>
              </a:rPr>
              <a:t>Right Arrow</a:t>
            </a:r>
            <a:r>
              <a:rPr lang="en-US" b="0" i="0" u="none" strike="noStrike" baseline="0" smtClean="0">
                <a:solidFill>
                  <a:srgbClr val="000000"/>
                </a:solidFill>
                <a:latin typeface="Segoe"/>
                <a:ea typeface="ＭＳ ゴシック"/>
              </a:rPr>
              <a:t> key to move to the Product Name field.</a:t>
            </a:r>
          </a:p>
          <a:p>
            <a:pPr lvl="1" rtl="0">
              <a:buAutoNum type="arabicPeriod" startAt="6"/>
            </a:pPr>
            <a:r>
              <a:rPr lang="en-US" b="0" i="0" u="none" strike="noStrike" baseline="0" smtClean="0">
                <a:solidFill>
                  <a:srgbClr val="000000"/>
                </a:solidFill>
                <a:latin typeface="Segoe"/>
                <a:ea typeface="ＭＳ ゴシック"/>
              </a:rPr>
              <a:t>Press the </a:t>
            </a:r>
            <a:r>
              <a:rPr lang="en-US" b="1" i="0" u="none" strike="noStrike" baseline="0" smtClean="0">
                <a:solidFill>
                  <a:srgbClr val="000000"/>
                </a:solidFill>
                <a:latin typeface="Segoe"/>
                <a:ea typeface="ＭＳ ゴシック"/>
              </a:rPr>
              <a:t>Tab</a:t>
            </a:r>
            <a:r>
              <a:rPr lang="en-US" b="0" i="0" u="none" strike="noStrike" baseline="0" smtClean="0">
                <a:solidFill>
                  <a:srgbClr val="000000"/>
                </a:solidFill>
                <a:latin typeface="Segoe"/>
                <a:ea typeface="ＭＳ ゴシック"/>
              </a:rPr>
              <a:t> key to move to the next cell.</a:t>
            </a:r>
          </a:p>
          <a:p>
            <a:pPr lvl="1">
              <a:buFont typeface="+mj-lt"/>
              <a:buAutoNum type="arabicPeriod" startAt="9"/>
            </a:pPr>
            <a:r>
              <a:rPr lang="en-US">
                <a:solidFill>
                  <a:srgbClr val="000000"/>
                </a:solidFill>
                <a:latin typeface="Segoe"/>
                <a:ea typeface="ＭＳ ゴシック"/>
              </a:rPr>
              <a:t>Press the </a:t>
            </a:r>
            <a:r>
              <a:rPr lang="en-US" b="1">
                <a:solidFill>
                  <a:srgbClr val="000000"/>
                </a:solidFill>
                <a:latin typeface="Segoe"/>
                <a:ea typeface="ＭＳ ゴシック"/>
              </a:rPr>
              <a:t>Tab</a:t>
            </a:r>
            <a:r>
              <a:rPr lang="en-US">
                <a:solidFill>
                  <a:srgbClr val="000000"/>
                </a:solidFill>
                <a:latin typeface="Segoe"/>
                <a:ea typeface="ＭＳ ゴシック"/>
              </a:rPr>
              <a:t> key to move to the next cell.</a:t>
            </a:r>
          </a:p>
          <a:p>
            <a:pPr lvl="1">
              <a:buAutoNum type="arabicPeriod" startAt="9"/>
            </a:pPr>
            <a:r>
              <a:rPr lang="en-US">
                <a:solidFill>
                  <a:srgbClr val="000000"/>
                </a:solidFill>
                <a:latin typeface="Segoe"/>
                <a:ea typeface="ＭＳ ゴシック"/>
              </a:rPr>
              <a:t>Press the </a:t>
            </a:r>
            <a:r>
              <a:rPr lang="en-US" b="1">
                <a:solidFill>
                  <a:srgbClr val="000000"/>
                </a:solidFill>
                <a:latin typeface="Segoe"/>
                <a:ea typeface="ＭＳ ゴシック"/>
              </a:rPr>
              <a:t>Tab</a:t>
            </a:r>
            <a:r>
              <a:rPr lang="en-US">
                <a:solidFill>
                  <a:srgbClr val="000000"/>
                </a:solidFill>
                <a:latin typeface="Segoe"/>
                <a:ea typeface="ＭＳ ゴシック"/>
              </a:rPr>
              <a:t> key to move to the next row.</a:t>
            </a:r>
          </a:p>
          <a:p>
            <a:pPr lvl="1">
              <a:buAutoNum type="arabicPeriod" startAt="9"/>
            </a:pPr>
            <a:r>
              <a:rPr lang="en-US">
                <a:solidFill>
                  <a:srgbClr val="000000"/>
                </a:solidFill>
                <a:latin typeface="Segoe"/>
                <a:ea typeface="ＭＳ ゴシック"/>
              </a:rPr>
              <a:t>Press </a:t>
            </a:r>
            <a:r>
              <a:rPr lang="en-US" b="1">
                <a:solidFill>
                  <a:srgbClr val="000000"/>
                </a:solidFill>
                <a:latin typeface="Segoe"/>
                <a:ea typeface="ＭＳ ゴシック"/>
              </a:rPr>
              <a:t>Ctrl+Down Arrow</a:t>
            </a:r>
            <a:r>
              <a:rPr lang="en-US">
                <a:solidFill>
                  <a:srgbClr val="000000"/>
                </a:solidFill>
                <a:latin typeface="Segoe"/>
                <a:ea typeface="ＭＳ ゴシック"/>
              </a:rPr>
              <a:t> to move to the first field of the last record.</a:t>
            </a:r>
          </a:p>
          <a:p>
            <a:pPr lvl="0"/>
            <a:r>
              <a:rPr lang="en-US" b="1">
                <a:solidFill>
                  <a:srgbClr val="000000"/>
                </a:solidFill>
                <a:latin typeface="ITC Officina Sans Bold"/>
                <a:ea typeface="ＭＳ ゴシック"/>
              </a:rPr>
              <a:t>PAUSE. LEAVE</a:t>
            </a:r>
            <a:r>
              <a:rPr lang="en-US">
                <a:solidFill>
                  <a:srgbClr val="000000"/>
                </a:solidFill>
                <a:latin typeface="Segoe"/>
                <a:ea typeface="ＭＳ ゴシック"/>
              </a:rPr>
              <a:t> the database open to use in the next exercise.</a:t>
            </a:r>
          </a:p>
          <a:p>
            <a:pPr lvl="1" rtl="0">
              <a:buAutoNum type="arabicPeriod" startAt="6"/>
            </a:pPr>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3552884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Freeze/Unfreeze and Hide/Unhide Fields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Select </a:t>
            </a:r>
            <a:r>
              <a:rPr lang="en-US" b="1" i="0" u="none" strike="noStrike" baseline="0" smtClean="0">
                <a:latin typeface="Segoe"/>
                <a:ea typeface="ＭＳ ゴシック"/>
              </a:rPr>
              <a:t>Freeze Fields</a:t>
            </a:r>
            <a:r>
              <a:rPr lang="en-US" b="0" i="0" u="none" strike="noStrike" baseline="0" smtClean="0">
                <a:latin typeface="Segoe"/>
                <a:ea typeface="ＭＳ ゴシック"/>
              </a:rPr>
              <a:t>. Notice that the Last Name field moves to the first field position in the table.</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Restore Down</a:t>
            </a:r>
            <a:r>
              <a:rPr lang="en-US" b="0" i="0" u="none" strike="noStrike" baseline="0" smtClean="0">
                <a:latin typeface="Segoe"/>
                <a:ea typeface="ＭＳ ゴシック"/>
              </a:rPr>
              <a:t> button on the application window (below). The Restore Down button now becomes the Maximize button. Press the </a:t>
            </a:r>
            <a:r>
              <a:rPr lang="en-US" b="1" i="0" u="none" strike="noStrike" baseline="0" smtClean="0">
                <a:latin typeface="Segoe"/>
                <a:ea typeface="ＭＳ ゴシック"/>
              </a:rPr>
              <a:t>Right Arrow</a:t>
            </a:r>
            <a:r>
              <a:rPr lang="en-US" b="0" i="0" u="none" strike="noStrike" baseline="0" smtClean="0">
                <a:latin typeface="Segoe"/>
                <a:ea typeface="ＭＳ ゴシック"/>
              </a:rPr>
              <a:t> key to scroll the table’s fields to the left, and stop when you reach the ZIP/Postal Code field. Notice that the Last Name field stays fixed as the other fields scroll.</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pic>
        <p:nvPicPr>
          <p:cNvPr id="7" name="Picture 6" descr="0325.png"/>
          <p:cNvPicPr>
            <a:picLocks noChangeAspect="1"/>
          </p:cNvPicPr>
          <p:nvPr/>
        </p:nvPicPr>
        <p:blipFill rotWithShape="1">
          <a:blip r:embed="rId2">
            <a:extLst>
              <a:ext uri="{28A0092B-C50C-407E-A947-70E740481C1C}">
                <a14:useLocalDpi xmlns:a14="http://schemas.microsoft.com/office/drawing/2010/main" val="0"/>
              </a:ext>
            </a:extLst>
          </a:blip>
          <a:srcRect l="13796"/>
          <a:stretch/>
        </p:blipFill>
        <p:spPr>
          <a:xfrm>
            <a:off x="651933" y="4724400"/>
            <a:ext cx="7882467" cy="771498"/>
          </a:xfrm>
          <a:prstGeom prst="rect">
            <a:avLst/>
          </a:prstGeom>
        </p:spPr>
      </p:pic>
    </p:spTree>
    <p:extLst>
      <p:ext uri="{BB962C8B-B14F-4D97-AF65-F5344CB8AC3E}">
        <p14:creationId xmlns:p14="http://schemas.microsoft.com/office/powerpoint/2010/main" val="3000399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Freeze/Unfreeze and Hide/Unhide Fields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More</a:t>
            </a:r>
            <a:r>
              <a:rPr lang="en-US" b="0" i="0" u="none" strike="noStrike" baseline="0" smtClean="0">
                <a:latin typeface="Segoe"/>
                <a:ea typeface="ＭＳ ゴシック"/>
              </a:rPr>
              <a:t> button again and select </a:t>
            </a:r>
            <a:r>
              <a:rPr lang="en-US" b="1" i="0" u="none" strike="noStrike" baseline="0" smtClean="0">
                <a:latin typeface="Segoe"/>
                <a:ea typeface="ＭＳ ゴシック"/>
              </a:rPr>
              <a:t>Unfreeze All Fields</a:t>
            </a:r>
            <a:r>
              <a:rPr lang="en-US" b="0" i="0" u="none" strike="noStrike" baseline="0" smtClean="0">
                <a:latin typeface="Segoe"/>
                <a:ea typeface="ＭＳ ゴシック"/>
              </a:rPr>
              <a:t>. Notice how the Last Name field remains in the table’s first field position. Press the </a:t>
            </a:r>
            <a:r>
              <a:rPr lang="en-US" b="1" i="0" u="none" strike="noStrike" baseline="0" smtClean="0">
                <a:latin typeface="Segoe"/>
                <a:ea typeface="ＭＳ ゴシック"/>
              </a:rPr>
              <a:t>Right Arrow</a:t>
            </a:r>
            <a:r>
              <a:rPr lang="en-US" b="0" i="0" u="none" strike="noStrike" baseline="0" smtClean="0">
                <a:latin typeface="Segoe"/>
                <a:ea typeface="ＭＳ ゴシック"/>
              </a:rPr>
              <a:t> key several times until the Last Name field scrolls off from view. Notice how the Last Name field moved with the other fields when the Right Arrow key was pressed several times.</a:t>
            </a:r>
          </a:p>
          <a:p>
            <a:pPr lvl="1" rtl="0">
              <a:buAutoNum type="arabicPeriod" startAt="5"/>
            </a:pPr>
            <a:r>
              <a:rPr lang="en-US" b="0" i="0" u="none" strike="noStrike" baseline="0" smtClean="0">
                <a:latin typeface="Segoe"/>
                <a:ea typeface="ＭＳ ゴシック"/>
              </a:rPr>
              <a:t>Click the </a:t>
            </a:r>
            <a:r>
              <a:rPr lang="en-US" b="1" i="0" u="none" strike="noStrike" baseline="0" smtClean="0">
                <a:latin typeface="Segoe"/>
                <a:ea typeface="ＭＳ ゴシック"/>
              </a:rPr>
              <a:t>Maximize</a:t>
            </a:r>
            <a:r>
              <a:rPr lang="en-US" b="0" i="0" u="none" strike="noStrike" baseline="0" smtClean="0">
                <a:latin typeface="Segoe"/>
                <a:ea typeface="ＭＳ ゴシック"/>
              </a:rPr>
              <a:t> button on the application window.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2951225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Freeze/Unfreeze and Hide/Unhide Fields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Select the </a:t>
            </a:r>
            <a:r>
              <a:rPr lang="en-US" b="1" i="0" u="none" strike="noStrike" baseline="0" smtClean="0">
                <a:latin typeface="Segoe"/>
                <a:ea typeface="ＭＳ ゴシック"/>
              </a:rPr>
              <a:t>Customer ID</a:t>
            </a:r>
            <a:r>
              <a:rPr lang="en-US" b="0" i="0" u="none" strike="noStrike" baseline="0" smtClean="0">
                <a:latin typeface="Segoe"/>
                <a:ea typeface="ＭＳ ゴシック"/>
              </a:rPr>
              <a:t> field. Click the </a:t>
            </a:r>
            <a:r>
              <a:rPr lang="en-US" b="1" i="0" u="none" strike="noStrike" baseline="0" smtClean="0">
                <a:latin typeface="Segoe"/>
                <a:ea typeface="ＭＳ ゴシック"/>
              </a:rPr>
              <a:t>More</a:t>
            </a:r>
            <a:r>
              <a:rPr lang="en-US" b="0" i="0" u="none" strike="noStrike" baseline="0" smtClean="0">
                <a:latin typeface="Segoe"/>
                <a:ea typeface="ＭＳ ゴシック"/>
              </a:rPr>
              <a:t> button and select </a:t>
            </a:r>
            <a:r>
              <a:rPr lang="en-US" b="1" i="0" u="none" strike="noStrike" baseline="0" smtClean="0">
                <a:latin typeface="Segoe"/>
                <a:ea typeface="ＭＳ ゴシック"/>
              </a:rPr>
              <a:t>Hide Fields</a:t>
            </a:r>
            <a:r>
              <a:rPr lang="en-US" b="0" i="0" u="none" strike="noStrike" baseline="0" smtClean="0">
                <a:latin typeface="Segoe"/>
                <a:ea typeface="ＭＳ ゴシック"/>
              </a:rPr>
              <a:t>. Notice the Customer ID field is now hidden from view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03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33" y="2794977"/>
            <a:ext cx="8195734" cy="2758180"/>
          </a:xfrm>
          <a:prstGeom prst="rect">
            <a:avLst/>
          </a:prstGeom>
        </p:spPr>
      </p:pic>
    </p:spTree>
    <p:extLst>
      <p:ext uri="{BB962C8B-B14F-4D97-AF65-F5344CB8AC3E}">
        <p14:creationId xmlns:p14="http://schemas.microsoft.com/office/powerpoint/2010/main" val="2767788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Freeze/Unfreeze and Hide/Unhide Fields</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Click the </a:t>
            </a:r>
            <a:r>
              <a:rPr lang="en-US" b="1" i="0" u="none" strike="noStrike" baseline="0" smtClean="0">
                <a:latin typeface="Segoe"/>
                <a:ea typeface="ＭＳ ゴシック"/>
              </a:rPr>
              <a:t>More</a:t>
            </a:r>
            <a:r>
              <a:rPr lang="en-US" b="0" i="0" u="none" strike="noStrike" baseline="0" smtClean="0">
                <a:latin typeface="Segoe"/>
                <a:ea typeface="ＭＳ ゴシック"/>
              </a:rPr>
              <a:t> button and select </a:t>
            </a:r>
            <a:r>
              <a:rPr lang="en-US" b="1" i="0" u="none" strike="noStrike" baseline="0" smtClean="0">
                <a:latin typeface="Segoe"/>
                <a:ea typeface="ＭＳ ゴシック"/>
              </a:rPr>
              <a:t>Unhide Fields</a:t>
            </a:r>
            <a:r>
              <a:rPr lang="en-US" b="0" i="0" u="none" strike="noStrike" baseline="0" smtClean="0">
                <a:latin typeface="Segoe"/>
                <a:ea typeface="ＭＳ ゴシック"/>
              </a:rPr>
              <a:t>. The Unhide Columns dialog box should appear as shown below. Notice the check mark is missing from the Customer ID check box, signifying that it is hidden.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pic>
        <p:nvPicPr>
          <p:cNvPr id="7" name="Picture 6" descr="03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946400"/>
            <a:ext cx="5537200" cy="3288376"/>
          </a:xfrm>
          <a:prstGeom prst="rect">
            <a:avLst/>
          </a:prstGeom>
        </p:spPr>
      </p:pic>
    </p:spTree>
    <p:extLst>
      <p:ext uri="{BB962C8B-B14F-4D97-AF65-F5344CB8AC3E}">
        <p14:creationId xmlns:p14="http://schemas.microsoft.com/office/powerpoint/2010/main" val="3731382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Freeze/Unfreeze and Hide/Unhide Fields</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Deselect the </a:t>
            </a:r>
            <a:r>
              <a:rPr lang="en-US" b="1" i="0" u="none" strike="noStrike" baseline="0" smtClean="0">
                <a:latin typeface="Segoe"/>
                <a:ea typeface="ＭＳ ゴシック"/>
              </a:rPr>
              <a:t>check boxes</a:t>
            </a:r>
            <a:r>
              <a:rPr lang="en-US" b="0" i="0" u="none" strike="noStrike" baseline="0" smtClean="0">
                <a:latin typeface="Segoe"/>
                <a:ea typeface="ＭＳ ゴシック"/>
              </a:rPr>
              <a:t> next to all the other field representations except Last Name and Business Phone, and then click the </a:t>
            </a:r>
            <a:r>
              <a:rPr lang="en-US" b="1" i="0" u="none" strike="noStrike" baseline="0" smtClean="0">
                <a:latin typeface="Segoe"/>
                <a:ea typeface="ＭＳ ゴシック"/>
              </a:rPr>
              <a:t>Close </a:t>
            </a:r>
            <a:r>
              <a:rPr lang="en-US" b="0" i="0" u="none" strike="noStrike" baseline="0" smtClean="0">
                <a:latin typeface="Segoe"/>
                <a:ea typeface="ＭＳ ゴシック"/>
              </a:rPr>
              <a:t>button in the Unhide Columns dialog box. Notice the only fields now displayed in Datasheet view are the Last Name and Business Phone fields.</a:t>
            </a:r>
          </a:p>
          <a:p>
            <a:pPr lvl="1" rtl="0">
              <a:buAutoNum type="arabicPeriod" startAt="9"/>
            </a:pPr>
            <a:r>
              <a:rPr lang="en-US" b="0" i="0" u="none" strike="noStrike" baseline="0" smtClean="0">
                <a:latin typeface="Segoe"/>
                <a:ea typeface="ＭＳ ゴシック"/>
              </a:rPr>
              <a:t>Close the </a:t>
            </a:r>
            <a:r>
              <a:rPr lang="en-US" b="1" i="0" u="none" strike="noStrike" baseline="0" smtClean="0">
                <a:latin typeface="Segoe"/>
                <a:ea typeface="ＭＳ ゴシック"/>
              </a:rPr>
              <a:t>Customers table</a:t>
            </a:r>
            <a:r>
              <a:rPr lang="en-US" b="0" i="0" u="none" strike="noStrike" baseline="0" smtClean="0">
                <a:latin typeface="Segoe"/>
                <a:ea typeface="ＭＳ ゴシック"/>
              </a:rPr>
              <a:t> without saving the changes to the layout.</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4029542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Table Relationships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database you used in the previous exercise.</a:t>
            </a:r>
          </a:p>
          <a:p>
            <a:pPr lvl="1" rtl="0"/>
            <a:r>
              <a:rPr lang="en-US" b="0" i="0" u="none" strike="noStrike" baseline="0" smtClean="0">
                <a:latin typeface="Segoe"/>
                <a:ea typeface="ＭＳ ゴシック"/>
              </a:rPr>
              <a:t>On the Database Tools tab in the Relationships</a:t>
            </a:r>
            <a:r>
              <a:rPr lang="en-US" b="0" i="1" u="none" strike="noStrike" baseline="0" smtClean="0">
                <a:latin typeface="Segoe"/>
                <a:ea typeface="ＭＳ ゴシック"/>
              </a:rPr>
              <a:t> </a:t>
            </a:r>
            <a:r>
              <a:rPr lang="en-US" b="0" i="0" u="none" strike="noStrike" baseline="0" smtClean="0">
                <a:latin typeface="Segoe"/>
                <a:ea typeface="ＭＳ ゴシック"/>
              </a:rPr>
              <a:t>group, click the </a:t>
            </a:r>
            <a:r>
              <a:rPr lang="en-US" b="1" i="0" u="none" strike="noStrike" baseline="0" smtClean="0">
                <a:latin typeface="Segoe"/>
                <a:ea typeface="ＭＳ ゴシック"/>
              </a:rPr>
              <a:t>Relationships</a:t>
            </a:r>
            <a:r>
              <a:rPr lang="en-US" b="0" i="0" u="none" strike="noStrike" baseline="0" smtClean="0">
                <a:latin typeface="Segoe"/>
                <a:ea typeface="ＭＳ ゴシック"/>
              </a:rPr>
              <a:t> button. The Relationships view appears with the Customers table represented.</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Show </a:t>
            </a:r>
            <a:br>
              <a:rPr lang="en-US" b="1" i="0" u="none" strike="noStrike" baseline="0" smtClean="0">
                <a:latin typeface="Segoe"/>
                <a:ea typeface="ＭＳ ゴシック"/>
              </a:rPr>
            </a:br>
            <a:r>
              <a:rPr lang="en-US" b="1" i="0" u="none" strike="noStrike" baseline="0" smtClean="0">
                <a:latin typeface="Segoe"/>
                <a:ea typeface="ＭＳ ゴシック"/>
              </a:rPr>
              <a:t>Table</a:t>
            </a:r>
            <a:r>
              <a:rPr lang="en-US" b="0" i="0" u="none" strike="noStrike" baseline="0" smtClean="0">
                <a:latin typeface="Segoe"/>
                <a:ea typeface="ＭＳ ゴシック"/>
              </a:rPr>
              <a:t> button. </a:t>
            </a:r>
            <a:br>
              <a:rPr lang="en-US" b="0" i="0" u="none" strike="noStrike" baseline="0" smtClean="0">
                <a:latin typeface="Segoe"/>
                <a:ea typeface="ＭＳ ゴシック"/>
              </a:rPr>
            </a:br>
            <a:r>
              <a:rPr lang="en-US" b="0" i="0" u="none" strike="noStrike" baseline="0" smtClean="0">
                <a:latin typeface="Segoe"/>
                <a:ea typeface="ＭＳ ゴシック"/>
              </a:rPr>
              <a:t>The Show Table </a:t>
            </a:r>
            <a:br>
              <a:rPr lang="en-US" b="0" i="0" u="none" strike="noStrike" baseline="0" smtClean="0">
                <a:latin typeface="Segoe"/>
                <a:ea typeface="ＭＳ ゴシック"/>
              </a:rPr>
            </a:br>
            <a:r>
              <a:rPr lang="en-US" b="0" i="0" u="none" strike="noStrike" baseline="0" smtClean="0">
                <a:latin typeface="Segoe"/>
                <a:ea typeface="ＭＳ ゴシック"/>
              </a:rPr>
              <a:t>dialog box </a:t>
            </a:r>
            <a:br>
              <a:rPr lang="en-US" b="0" i="0" u="none" strike="noStrike" baseline="0" smtClean="0">
                <a:latin typeface="Segoe"/>
                <a:ea typeface="ＭＳ ゴシック"/>
              </a:rPr>
            </a:br>
            <a:r>
              <a:rPr lang="en-US" b="0" i="0" u="none" strike="noStrike" baseline="0" smtClean="0">
                <a:latin typeface="Segoe"/>
                <a:ea typeface="ＭＳ ゴシック"/>
              </a:rPr>
              <a:t>appears (right).</a:t>
            </a:r>
          </a:p>
          <a:p>
            <a:pPr lvl="1"/>
            <a:r>
              <a:rPr lang="en-US">
                <a:latin typeface="Segoe"/>
                <a:ea typeface="ＭＳ ゴシック"/>
              </a:rPr>
              <a:t>Select </a:t>
            </a:r>
            <a:r>
              <a:rPr lang="en-US" b="1">
                <a:latin typeface="Segoe"/>
                <a:ea typeface="ＭＳ ゴシック"/>
              </a:rPr>
              <a:t>Order </a:t>
            </a:r>
            <a:br>
              <a:rPr lang="en-US" b="1">
                <a:latin typeface="Segoe"/>
                <a:ea typeface="ＭＳ ゴシック"/>
              </a:rPr>
            </a:br>
            <a:r>
              <a:rPr lang="en-US" b="1">
                <a:latin typeface="Segoe"/>
                <a:ea typeface="ＭＳ ゴシック"/>
              </a:rPr>
              <a:t>Summary </a:t>
            </a:r>
            <a:r>
              <a:rPr lang="en-US">
                <a:latin typeface="Segoe"/>
                <a:ea typeface="ＭＳ ゴシック"/>
              </a:rPr>
              <a:t>and </a:t>
            </a:r>
            <a:br>
              <a:rPr lang="en-US">
                <a:latin typeface="Segoe"/>
                <a:ea typeface="ＭＳ ゴシック"/>
              </a:rPr>
            </a:br>
            <a:r>
              <a:rPr lang="en-US">
                <a:latin typeface="Segoe"/>
                <a:ea typeface="ＭＳ ゴシック"/>
              </a:rPr>
              <a:t>click </a:t>
            </a:r>
            <a:r>
              <a:rPr lang="en-US" b="1">
                <a:latin typeface="Segoe"/>
                <a:ea typeface="ＭＳ ゴシック"/>
              </a:rPr>
              <a:t>Add.</a:t>
            </a:r>
            <a:endParaRPr lang="en-US" b="0" i="0" u="none" strike="noStrike" baseline="0" smtClean="0">
              <a:latin typeface="Segoe"/>
              <a:ea typeface="ＭＳ ゴシック"/>
            </a:endParaRPr>
          </a:p>
          <a:p>
            <a:pPr lvl="1" rtl="0"/>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pic>
        <p:nvPicPr>
          <p:cNvPr id="7" name="Picture 6" descr="03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3048000"/>
            <a:ext cx="4995333" cy="2974607"/>
          </a:xfrm>
          <a:prstGeom prst="rect">
            <a:avLst/>
          </a:prstGeom>
        </p:spPr>
      </p:pic>
    </p:spTree>
    <p:extLst>
      <p:ext uri="{BB962C8B-B14F-4D97-AF65-F5344CB8AC3E}">
        <p14:creationId xmlns:p14="http://schemas.microsoft.com/office/powerpoint/2010/main" val="39679218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Table Relationships</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Close</a:t>
            </a:r>
            <a:r>
              <a:rPr lang="en-US" sz="2000" b="0" i="0" u="none" strike="noStrike" baseline="0" smtClean="0">
                <a:latin typeface="Segoe"/>
                <a:ea typeface="ＭＳ ゴシック"/>
              </a:rPr>
              <a:t>. The Customer table and Order Summary table are represented in Relationships view.</a:t>
            </a:r>
          </a:p>
          <a:p>
            <a:pPr lvl="1" rtl="0">
              <a:buAutoNum type="arabicPeriod" startAt="4"/>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Customer ID</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primary key field in the </a:t>
            </a:r>
            <a:br>
              <a:rPr lang="en-US" sz="2000" b="0" i="0" u="none" strike="noStrike" baseline="0" smtClean="0">
                <a:latin typeface="Segoe"/>
                <a:ea typeface="ＭＳ ゴシック"/>
              </a:rPr>
            </a:br>
            <a:r>
              <a:rPr lang="en-US" sz="2000" b="0" i="0" u="none" strike="noStrike" baseline="0" smtClean="0">
                <a:latin typeface="Segoe"/>
                <a:ea typeface="ＭＳ ゴシック"/>
              </a:rPr>
              <a:t>Customers table, and then </a:t>
            </a:r>
            <a:br>
              <a:rPr lang="en-US" sz="2000" b="0" i="0" u="none" strike="noStrike" baseline="0" smtClean="0">
                <a:latin typeface="Segoe"/>
                <a:ea typeface="ＭＳ ゴシック"/>
              </a:rPr>
            </a:br>
            <a:r>
              <a:rPr lang="en-US" sz="2000" b="0" i="0" u="none" strike="noStrike" baseline="0" smtClean="0">
                <a:latin typeface="Segoe"/>
                <a:ea typeface="ＭＳ ゴシック"/>
              </a:rPr>
              <a:t>drag it to the Customer ID </a:t>
            </a:r>
            <a:br>
              <a:rPr lang="en-US" sz="2000" b="0" i="0" u="none" strike="noStrike" baseline="0" smtClean="0">
                <a:latin typeface="Segoe"/>
                <a:ea typeface="ＭＳ ゴシック"/>
              </a:rPr>
            </a:br>
            <a:r>
              <a:rPr lang="en-US" sz="2000" b="0" i="0" u="none" strike="noStrike" baseline="0" smtClean="0">
                <a:latin typeface="Segoe"/>
                <a:ea typeface="ＭＳ ゴシック"/>
              </a:rPr>
              <a:t>field of the </a:t>
            </a:r>
            <a:r>
              <a:rPr lang="en-US" sz="2000" b="1" i="0" u="none" strike="noStrike" baseline="0" smtClean="0">
                <a:latin typeface="Segoe"/>
                <a:ea typeface="ＭＳ ゴシック"/>
              </a:rPr>
              <a:t>Order Summary</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table and release the </a:t>
            </a:r>
            <a:r>
              <a:rPr lang="en-US" sz="2000" b="1" i="0" u="none" strike="noStrike" baseline="0" smtClean="0">
                <a:latin typeface="Segoe"/>
                <a:ea typeface="ＭＳ ゴシック"/>
              </a:rPr>
              <a:t>mouse </a:t>
            </a:r>
            <a:br>
              <a:rPr lang="en-US" sz="2000" b="1" i="0" u="none" strike="noStrike" baseline="0" smtClean="0">
                <a:latin typeface="Segoe"/>
                <a:ea typeface="ＭＳ ゴシック"/>
              </a:rPr>
            </a:br>
            <a:r>
              <a:rPr lang="en-US" sz="2000" b="1" i="0" u="none" strike="noStrike" baseline="0" smtClean="0">
                <a:latin typeface="Segoe"/>
                <a:ea typeface="ＭＳ ゴシック"/>
              </a:rPr>
              <a:t>button</a:t>
            </a:r>
            <a:r>
              <a:rPr lang="en-US" sz="2000" b="0" i="0" u="none" strike="noStrike" baseline="0" smtClean="0">
                <a:latin typeface="Segoe"/>
                <a:ea typeface="ＭＳ ゴシック"/>
              </a:rPr>
              <a:t>. The Customer ID </a:t>
            </a:r>
            <a:br>
              <a:rPr lang="en-US" sz="2000" b="0" i="0" u="none" strike="noStrike" baseline="0" smtClean="0">
                <a:latin typeface="Segoe"/>
                <a:ea typeface="ＭＳ ゴシック"/>
              </a:rPr>
            </a:br>
            <a:r>
              <a:rPr lang="en-US" sz="2000" b="0" i="0" u="none" strike="noStrike" baseline="0" smtClean="0">
                <a:latin typeface="Segoe"/>
                <a:ea typeface="ＭＳ ゴシック"/>
              </a:rPr>
              <a:t>field represents the common </a:t>
            </a:r>
            <a:br>
              <a:rPr lang="en-US" sz="2000" b="0" i="0" u="none" strike="noStrike" baseline="0" smtClean="0">
                <a:latin typeface="Segoe"/>
                <a:ea typeface="ＭＳ ゴシック"/>
              </a:rPr>
            </a:br>
            <a:r>
              <a:rPr lang="en-US" sz="2000" b="0" i="0" u="none" strike="noStrike" baseline="0" smtClean="0">
                <a:latin typeface="Segoe"/>
                <a:ea typeface="ＭＳ ゴシック"/>
              </a:rPr>
              <a:t>field between the two tables. </a:t>
            </a:r>
            <a:br>
              <a:rPr lang="en-US" sz="2000" b="0" i="0" u="none" strike="noStrike" baseline="0" smtClean="0">
                <a:latin typeface="Segoe"/>
                <a:ea typeface="ＭＳ ゴシック"/>
              </a:rPr>
            </a:br>
            <a:r>
              <a:rPr lang="en-US" sz="2000" b="0" i="0" u="none" strike="noStrike" baseline="0" smtClean="0">
                <a:latin typeface="Segoe"/>
                <a:ea typeface="ＭＳ ゴシック"/>
              </a:rPr>
              <a:t>The Customer ID field of the Order Summary table is now set as the foreign key. The Edit Relationships dialog box appears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pic>
        <p:nvPicPr>
          <p:cNvPr id="7" name="Picture 6" descr="03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2286000"/>
            <a:ext cx="3792119" cy="2548467"/>
          </a:xfrm>
          <a:prstGeom prst="rect">
            <a:avLst/>
          </a:prstGeom>
        </p:spPr>
      </p:pic>
    </p:spTree>
    <p:extLst>
      <p:ext uri="{BB962C8B-B14F-4D97-AF65-F5344CB8AC3E}">
        <p14:creationId xmlns:p14="http://schemas.microsoft.com/office/powerpoint/2010/main" val="2791293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Define Table Relationships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Select the </a:t>
            </a:r>
            <a:r>
              <a:rPr lang="en-US" b="1" i="0" u="none" strike="noStrike" baseline="0" smtClean="0">
                <a:latin typeface="Segoe"/>
                <a:ea typeface="ＭＳ ゴシック"/>
              </a:rPr>
              <a:t>Enforce Referential Integrity</a:t>
            </a:r>
            <a:r>
              <a:rPr lang="en-US" b="0" i="0" u="none" strike="noStrike" baseline="0" smtClean="0">
                <a:latin typeface="Segoe"/>
                <a:ea typeface="ＭＳ ゴシック"/>
              </a:rPr>
              <a:t> check box. Then select the </a:t>
            </a:r>
            <a:r>
              <a:rPr lang="en-US" b="1" i="0" u="none" strike="noStrike" baseline="0" smtClean="0">
                <a:latin typeface="Segoe"/>
                <a:ea typeface="ＭＳ ゴシック"/>
              </a:rPr>
              <a:t>Cascade Update Related Fields</a:t>
            </a:r>
            <a:r>
              <a:rPr lang="en-US" b="0" i="0" u="none" strike="noStrike" baseline="0" smtClean="0">
                <a:latin typeface="Segoe"/>
                <a:ea typeface="ＭＳ ゴシック"/>
              </a:rPr>
              <a:t> and </a:t>
            </a:r>
            <a:r>
              <a:rPr lang="en-US" b="1" i="0" u="none" strike="noStrike" baseline="0" smtClean="0">
                <a:latin typeface="Segoe"/>
                <a:ea typeface="ＭＳ ゴシック"/>
              </a:rPr>
              <a:t>Cascade Delete Related Records</a:t>
            </a:r>
            <a:r>
              <a:rPr lang="en-US" b="0" i="1" u="none" strike="noStrike" baseline="0" smtClean="0">
                <a:latin typeface="Segoe"/>
                <a:ea typeface="ＭＳ ゴシック"/>
              </a:rPr>
              <a:t> </a:t>
            </a:r>
            <a:r>
              <a:rPr lang="en-US" b="0" i="0" u="none" strike="noStrike" baseline="0" smtClean="0">
                <a:latin typeface="Segoe"/>
                <a:ea typeface="ＭＳ ゴシック"/>
              </a:rPr>
              <a:t>check boxes.</a:t>
            </a:r>
          </a:p>
          <a:p>
            <a:pPr lvl="1" rtl="0">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Create</a:t>
            </a:r>
            <a:r>
              <a:rPr lang="en-US" b="0" i="0" u="none" strike="noStrike" baseline="0" smtClean="0">
                <a:latin typeface="Segoe"/>
                <a:ea typeface="ＭＳ ゴシック"/>
              </a:rPr>
              <a:t>. A relationship line representing the one-to-many table relationship of the Customers and the Order Summary tables is displayed (see the enxt slide). You just created a one-to-many relationship between these tables using Customer ID, the common field. The one-to-many relationship type signifies that each customer record in the Customers table can have many order records in the Order Summary table.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spTree>
    <p:extLst>
      <p:ext uri="{BB962C8B-B14F-4D97-AF65-F5344CB8AC3E}">
        <p14:creationId xmlns:p14="http://schemas.microsoft.com/office/powerpoint/2010/main" val="4183919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Define Table Relationships</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48</a:t>
            </a:fld>
            <a:endParaRPr lang="en-US" dirty="0"/>
          </a:p>
        </p:txBody>
      </p:sp>
      <p:pic>
        <p:nvPicPr>
          <p:cNvPr id="9" name="Picture 8" descr="03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933" y="1494984"/>
            <a:ext cx="6553200" cy="4700990"/>
          </a:xfrm>
          <a:prstGeom prst="rect">
            <a:avLst/>
          </a:prstGeom>
        </p:spPr>
      </p:pic>
    </p:spTree>
    <p:extLst>
      <p:ext uri="{BB962C8B-B14F-4D97-AF65-F5344CB8AC3E}">
        <p14:creationId xmlns:p14="http://schemas.microsoft.com/office/powerpoint/2010/main" val="1347727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Modify Table Relationships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database you used in the previous exercise.</a:t>
            </a:r>
          </a:p>
          <a:p>
            <a:pPr lvl="1" rtl="0"/>
            <a:r>
              <a:rPr lang="en-US" b="0" i="0" u="none" strike="noStrike" baseline="0" smtClean="0">
                <a:latin typeface="Segoe"/>
                <a:ea typeface="ＭＳ ゴシック"/>
              </a:rPr>
              <a:t>Right-click the </a:t>
            </a:r>
            <a:r>
              <a:rPr lang="en-US" b="1" i="0" u="none" strike="noStrike" baseline="0" smtClean="0">
                <a:latin typeface="Segoe"/>
                <a:ea typeface="ＭＳ ゴシック"/>
              </a:rPr>
              <a:t>center </a:t>
            </a:r>
            <a:br>
              <a:rPr lang="en-US" b="1" i="0" u="none" strike="noStrike" baseline="0" smtClean="0">
                <a:latin typeface="Segoe"/>
                <a:ea typeface="ＭＳ ゴシック"/>
              </a:rPr>
            </a:br>
            <a:r>
              <a:rPr lang="en-US" b="1" i="0" u="none" strike="noStrike" baseline="0" smtClean="0">
                <a:latin typeface="Segoe"/>
                <a:ea typeface="ＭＳ ゴシック"/>
              </a:rPr>
              <a:t>section of the </a:t>
            </a:r>
            <a:br>
              <a:rPr lang="en-US" b="1" i="0" u="none" strike="noStrike" baseline="0" smtClean="0">
                <a:latin typeface="Segoe"/>
                <a:ea typeface="ＭＳ ゴシック"/>
              </a:rPr>
            </a:br>
            <a:r>
              <a:rPr lang="en-US" b="1" i="0" u="none" strike="noStrike" baseline="0" smtClean="0">
                <a:latin typeface="Segoe"/>
                <a:ea typeface="ＭＳ ゴシック"/>
              </a:rPr>
              <a:t>relationship line</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connecting the two </a:t>
            </a:r>
            <a:br>
              <a:rPr lang="en-US" b="0" i="0" u="none" strike="noStrike" baseline="0" smtClean="0">
                <a:latin typeface="Segoe"/>
                <a:ea typeface="ＭＳ ゴシック"/>
              </a:rPr>
            </a:br>
            <a:r>
              <a:rPr lang="en-US" b="0" i="0" u="none" strike="noStrike" baseline="0" smtClean="0">
                <a:latin typeface="Segoe"/>
                <a:ea typeface="ＭＳ ゴシック"/>
              </a:rPr>
              <a:t>tables. A menu </a:t>
            </a:r>
            <a:br>
              <a:rPr lang="en-US" b="0" i="0" u="none" strike="noStrike" baseline="0" smtClean="0">
                <a:latin typeface="Segoe"/>
                <a:ea typeface="ＭＳ ゴシック"/>
              </a:rPr>
            </a:br>
            <a:r>
              <a:rPr lang="en-US" b="0" i="0" u="none" strike="noStrike" baseline="0" smtClean="0">
                <a:latin typeface="Segoe"/>
                <a:ea typeface="ＭＳ ゴシック"/>
              </a:rPr>
              <a:t>appears (right).</a:t>
            </a:r>
          </a:p>
          <a:p>
            <a:pPr lvl="1" rtl="0"/>
            <a:r>
              <a:rPr lang="en-US" b="0" i="0" u="none" strike="noStrike" baseline="0" smtClean="0">
                <a:latin typeface="Segoe"/>
                <a:ea typeface="ＭＳ ゴシック"/>
              </a:rPr>
              <a:t>Select </a:t>
            </a:r>
            <a:r>
              <a:rPr lang="en-US" b="1" i="0" u="none" strike="noStrike" baseline="0" smtClean="0">
                <a:latin typeface="Segoe"/>
                <a:ea typeface="ＭＳ ゴシック"/>
              </a:rPr>
              <a:t>Delete</a:t>
            </a:r>
            <a:r>
              <a:rPr lang="en-US" b="0" i="0" u="none" strike="noStrike" baseline="0" smtClean="0">
                <a:latin typeface="Segoe"/>
                <a:ea typeface="ＭＳ ゴシック"/>
              </a:rPr>
              <a:t>. A </a:t>
            </a:r>
            <a:br>
              <a:rPr lang="en-US" b="0" i="0" u="none" strike="noStrike" baseline="0" smtClean="0">
                <a:latin typeface="Segoe"/>
                <a:ea typeface="ＭＳ ゴシック"/>
              </a:rPr>
            </a:br>
            <a:r>
              <a:rPr lang="en-US" b="0" i="0" u="none" strike="noStrike" baseline="0" smtClean="0">
                <a:latin typeface="Segoe"/>
                <a:ea typeface="ＭＳ ゴシック"/>
              </a:rPr>
              <a:t>message appears </a:t>
            </a:r>
            <a:br>
              <a:rPr lang="en-US" b="0" i="0" u="none" strike="noStrike" baseline="0" smtClean="0">
                <a:latin typeface="Segoe"/>
                <a:ea typeface="ＭＳ ゴシック"/>
              </a:rPr>
            </a:br>
            <a:r>
              <a:rPr lang="en-US" b="0" i="0" u="none" strike="noStrike" baseline="0" smtClean="0">
                <a:latin typeface="Segoe"/>
                <a:ea typeface="ＭＳ ゴシック"/>
              </a:rPr>
              <a:t>asking if you are sure </a:t>
            </a:r>
            <a:br>
              <a:rPr lang="en-US" b="0" i="0" u="none" strike="noStrike" baseline="0" smtClean="0">
                <a:latin typeface="Segoe"/>
                <a:ea typeface="ＭＳ ゴシック"/>
              </a:rPr>
            </a:br>
            <a:r>
              <a:rPr lang="en-US" b="0" i="0" u="none" strike="noStrike" baseline="0" smtClean="0">
                <a:latin typeface="Segoe"/>
                <a:ea typeface="ＭＳ ゴシック"/>
              </a:rPr>
              <a:t>you want to delete the relationship. Click </a:t>
            </a:r>
            <a:r>
              <a:rPr lang="en-US" b="1" i="0" u="none" strike="noStrike" baseline="0" smtClean="0">
                <a:latin typeface="Segoe"/>
                <a:ea typeface="ＭＳ ゴシック"/>
              </a:rPr>
              <a:t>Yes</a:t>
            </a:r>
            <a:r>
              <a:rPr lang="en-US" b="0" i="0" u="none" strike="noStrike" baseline="0" smtClean="0">
                <a:latin typeface="Segoe"/>
                <a:ea typeface="ＭＳ ゴシック"/>
              </a:rPr>
              <a:t>. The line disappears.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03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125134"/>
            <a:ext cx="4174067" cy="2677825"/>
          </a:xfrm>
          <a:prstGeom prst="rect">
            <a:avLst/>
          </a:prstGeom>
        </p:spPr>
      </p:pic>
    </p:spTree>
    <p:extLst>
      <p:ext uri="{BB962C8B-B14F-4D97-AF65-F5344CB8AC3E}">
        <p14:creationId xmlns:p14="http://schemas.microsoft.com/office/powerpoint/2010/main" val="24471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Navigation Buttons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a:t>
            </a:r>
            <a:r>
              <a:rPr lang="en-US" b="0" i="0" u="none" strike="noStrike" baseline="0" smtClean="0">
                <a:solidFill>
                  <a:srgbClr val="000000"/>
                </a:solidFill>
                <a:latin typeface="Segoe"/>
                <a:ea typeface="ＭＳ ゴシック"/>
              </a:rPr>
              <a:t> the database open from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previous exercise.</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First record</a:t>
            </a:r>
            <a:r>
              <a:rPr lang="en-US" b="0" i="0" u="none" strike="noStrike" baseline="0" smtClean="0">
                <a:solidFill>
                  <a:srgbClr val="000000"/>
                </a:solidFill>
                <a:latin typeface="Segoe"/>
                <a:ea typeface="ＭＳ ゴシック"/>
              </a:rPr>
              <a:t> button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 The selection moves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first record.</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Next</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record</a:t>
            </a:r>
            <a:r>
              <a:rPr lang="en-US" b="0" i="0" u="none" strike="noStrike" baseline="0" smtClean="0">
                <a:solidFill>
                  <a:srgbClr val="000000"/>
                </a:solidFill>
                <a:latin typeface="Segoe"/>
                <a:ea typeface="ＭＳ ゴシック"/>
              </a:rPr>
              <a:t> button.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The selection moves to the next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record.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03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676400"/>
            <a:ext cx="3166400" cy="4301067"/>
          </a:xfrm>
          <a:prstGeom prst="rect">
            <a:avLst/>
          </a:prstGeom>
        </p:spPr>
      </p:pic>
    </p:spTree>
    <p:extLst>
      <p:ext uri="{BB962C8B-B14F-4D97-AF65-F5344CB8AC3E}">
        <p14:creationId xmlns:p14="http://schemas.microsoft.com/office/powerpoint/2010/main" val="587419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Modify Table Relationships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Select the </a:t>
            </a:r>
            <a:r>
              <a:rPr lang="en-US" b="1" i="0" u="none" strike="noStrike" baseline="0" smtClean="0">
                <a:latin typeface="Segoe"/>
                <a:ea typeface="ＭＳ ゴシック"/>
              </a:rPr>
              <a:t>Customer ID </a:t>
            </a:r>
            <a:r>
              <a:rPr lang="en-US" b="0" i="0" u="none" strike="noStrike" baseline="0" smtClean="0">
                <a:latin typeface="Segoe"/>
                <a:ea typeface="ＭＳ ゴシック"/>
              </a:rPr>
              <a:t>field in the first table. Drag the </a:t>
            </a:r>
            <a:r>
              <a:rPr lang="en-US" b="1" i="0" u="none" strike="noStrike" baseline="0" smtClean="0">
                <a:latin typeface="Segoe"/>
                <a:ea typeface="ＭＳ ゴシック"/>
              </a:rPr>
              <a:t>mouse</a:t>
            </a:r>
            <a:r>
              <a:rPr lang="en-US" b="0" i="0" u="none" strike="noStrike" baseline="0" smtClean="0">
                <a:latin typeface="Segoe"/>
                <a:ea typeface="ＭＳ ゴシック"/>
              </a:rPr>
              <a:t> to the Customer ID field in the second table and release the mouse button. The Edit Relationships dialog box appears.</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Create</a:t>
            </a:r>
            <a:r>
              <a:rPr lang="en-US" b="0" i="0" u="none" strike="noStrike" baseline="0" smtClean="0">
                <a:latin typeface="Segoe"/>
                <a:ea typeface="ＭＳ ゴシック"/>
              </a:rPr>
              <a:t> button. A line appears, creating the relationship.</a:t>
            </a:r>
          </a:p>
          <a:p>
            <a:pPr lvl="1" rtl="0">
              <a:buAutoNum type="arabicPeriod" startAt="3"/>
            </a:pPr>
            <a:r>
              <a:rPr lang="en-US" b="0" i="0" u="none" strike="noStrike" baseline="0" smtClean="0">
                <a:latin typeface="Segoe"/>
                <a:ea typeface="ＭＳ ゴシック"/>
              </a:rPr>
              <a:t>Double-click the </a:t>
            </a:r>
            <a:r>
              <a:rPr lang="en-US" b="1" i="0" u="none" strike="noStrike" baseline="0" smtClean="0">
                <a:latin typeface="Segoe"/>
                <a:ea typeface="ＭＳ ゴシック"/>
              </a:rPr>
              <a:t>center</a:t>
            </a:r>
            <a:r>
              <a:rPr lang="en-US" b="0" i="0" u="none" strike="noStrike" baseline="0" smtClean="0">
                <a:latin typeface="Segoe"/>
                <a:ea typeface="ＭＳ ゴシック"/>
              </a:rPr>
              <a:t> section of the relationship line. The Edit Relationships dialog box appears again, listing the tables and the Customer ID fields on each side.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spTree>
    <p:extLst>
      <p:ext uri="{BB962C8B-B14F-4D97-AF65-F5344CB8AC3E}">
        <p14:creationId xmlns:p14="http://schemas.microsoft.com/office/powerpoint/2010/main" val="4049322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Modify Table Relationships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Enforce </a:t>
            </a:r>
            <a:br>
              <a:rPr lang="en-US" b="1" i="0" u="none" strike="noStrike" baseline="0" smtClean="0">
                <a:solidFill>
                  <a:srgbClr val="000000"/>
                </a:solidFill>
                <a:latin typeface="Segoe"/>
                <a:ea typeface="ＭＳ ゴシック"/>
              </a:rPr>
            </a:br>
            <a:r>
              <a:rPr lang="en-US" b="1" i="0" u="none" strike="noStrike" baseline="0" smtClean="0">
                <a:solidFill>
                  <a:srgbClr val="000000"/>
                </a:solidFill>
                <a:latin typeface="Segoe"/>
                <a:ea typeface="ＭＳ ゴシック"/>
              </a:rPr>
              <a:t>Referential Integrity</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box 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line appears thicker,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with the number 1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beside the first table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the infinity symbol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 beside the second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p>
          <a:p>
            <a:pPr lvl="0" rtl="0"/>
            <a:r>
              <a:rPr lang="en-US" b="1" i="0" u="none" strike="noStrike" baseline="0" smtClean="0">
                <a:solidFill>
                  <a:srgbClr val="000000"/>
                </a:solidFill>
                <a:latin typeface="Segoe"/>
                <a:ea typeface="ＭＳ ゴシック"/>
              </a:rPr>
              <a:t>PAUSE</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LEAVE</a:t>
            </a:r>
            <a:r>
              <a:rPr lang="en-US" b="0" i="0" u="none" strike="noStrike" baseline="0" smtClean="0">
                <a:solidFill>
                  <a:srgbClr val="000000"/>
                </a:solidFill>
                <a:latin typeface="Segoe"/>
                <a:ea typeface="ＭＳ ゴシック"/>
              </a:rPr>
              <a:t> the database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pic>
        <p:nvPicPr>
          <p:cNvPr id="7" name="Picture 6" descr="03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533" y="1591734"/>
            <a:ext cx="4326467" cy="3284182"/>
          </a:xfrm>
          <a:prstGeom prst="rect">
            <a:avLst/>
          </a:prstGeom>
        </p:spPr>
      </p:pic>
    </p:spTree>
    <p:extLst>
      <p:ext uri="{BB962C8B-B14F-4D97-AF65-F5344CB8AC3E}">
        <p14:creationId xmlns:p14="http://schemas.microsoft.com/office/powerpoint/2010/main" val="969039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Print Table Relationships</a:t>
            </a:r>
          </a:p>
        </p:txBody>
      </p:sp>
      <p:sp>
        <p:nvSpPr>
          <p:cNvPr id="3" name="Text Placeholder 2"/>
          <p:cNvSpPr>
            <a:spLocks noGrp="1"/>
          </p:cNvSpPr>
          <p:nvPr>
            <p:ph type="body" idx="1"/>
          </p:nvPr>
        </p:nvSpPr>
        <p:spPr/>
        <p:txBody>
          <a:bodyPr/>
          <a:lstStyle/>
          <a:p>
            <a:pPr lvl="0" rtl="0">
              <a:lnSpc>
                <a:spcPct val="90000"/>
              </a:lnSpc>
            </a:pPr>
            <a:r>
              <a:rPr lang="en-US" sz="2000" b="1" i="0" u="none" strike="noStrike" baseline="0" smtClean="0">
                <a:latin typeface="Segoe"/>
                <a:ea typeface="ＭＳ ゴシック"/>
              </a:rPr>
              <a:t>USE</a:t>
            </a:r>
            <a:r>
              <a:rPr lang="en-US" sz="2000" b="0" i="0" u="none" strike="noStrike" baseline="0" smtClean="0">
                <a:latin typeface="Segoe"/>
                <a:ea typeface="ＭＳ ゴシック"/>
              </a:rPr>
              <a:t> the database you used in the previous exercise.</a:t>
            </a:r>
          </a:p>
          <a:p>
            <a:pPr lvl="1" rtl="0">
              <a:lnSpc>
                <a:spcPct val="90000"/>
              </a:lnSpc>
            </a:pPr>
            <a:r>
              <a:rPr lang="en-US" sz="2000" b="0" i="0" u="none" strike="noStrike" baseline="0" smtClean="0">
                <a:latin typeface="Segoe"/>
                <a:ea typeface="ＭＳ ゴシック"/>
              </a:rPr>
              <a:t>In the Tools group of the Relationship Tools Design tab, click the </a:t>
            </a:r>
            <a:r>
              <a:rPr lang="en-US" sz="2000" b="1" i="0" u="none" strike="noStrike" baseline="0" smtClean="0">
                <a:latin typeface="Segoe"/>
                <a:ea typeface="ＭＳ ゴシック"/>
              </a:rPr>
              <a:t>Relationship Report</a:t>
            </a:r>
            <a:r>
              <a:rPr lang="en-US" sz="2000" b="0" i="0" u="none" strike="noStrike" baseline="0" smtClean="0">
                <a:latin typeface="Segoe"/>
                <a:ea typeface="ＭＳ ゴシック"/>
              </a:rPr>
              <a:t> button. The report is created and the Print Preview tab appears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pic>
        <p:nvPicPr>
          <p:cNvPr id="7" name="Picture 6" descr="03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895600"/>
            <a:ext cx="5621867" cy="3372041"/>
          </a:xfrm>
          <a:prstGeom prst="rect">
            <a:avLst/>
          </a:prstGeom>
        </p:spPr>
      </p:pic>
    </p:spTree>
    <p:extLst>
      <p:ext uri="{BB962C8B-B14F-4D97-AF65-F5344CB8AC3E}">
        <p14:creationId xmlns:p14="http://schemas.microsoft.com/office/powerpoint/2010/main" val="3841815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Print Table Relationships</a:t>
            </a:r>
          </a:p>
        </p:txBody>
      </p:sp>
      <p:sp>
        <p:nvSpPr>
          <p:cNvPr id="3" name="Text Placeholder 2"/>
          <p:cNvSpPr>
            <a:spLocks noGrp="1"/>
          </p:cNvSpPr>
          <p:nvPr>
            <p:ph type="body" idx="1"/>
          </p:nvPr>
        </p:nvSpPr>
        <p:spPr/>
        <p:txBody>
          <a:bodyPr/>
          <a:lstStyle/>
          <a:p>
            <a:pPr lvl="1">
              <a:buFont typeface="+mj-lt"/>
              <a:buAutoNum type="arabicPeriod" startAt="2"/>
            </a:pPr>
            <a:r>
              <a:rPr lang="en-US" sz="2400">
                <a:latin typeface="Segoe"/>
                <a:ea typeface="ＭＳ ゴシック"/>
              </a:rPr>
              <a:t>Click the </a:t>
            </a:r>
            <a:r>
              <a:rPr lang="en-US" sz="2400" b="1">
                <a:latin typeface="Segoe"/>
                <a:ea typeface="ＭＳ ゴシック"/>
              </a:rPr>
              <a:t>Print</a:t>
            </a:r>
            <a:r>
              <a:rPr lang="en-US" sz="2400">
                <a:latin typeface="Segoe"/>
                <a:ea typeface="ＭＳ ゴシック"/>
              </a:rPr>
              <a:t> button. The Print</a:t>
            </a:r>
            <a:r>
              <a:rPr lang="en-US" sz="2400" i="1">
                <a:latin typeface="Segoe"/>
                <a:ea typeface="ＭＳ ゴシック"/>
              </a:rPr>
              <a:t> </a:t>
            </a:r>
            <a:r>
              <a:rPr lang="en-US" sz="2400">
                <a:latin typeface="Segoe"/>
                <a:ea typeface="ＭＳ ゴシック"/>
              </a:rPr>
              <a:t>dialog box appears, allowing you to select the printer you want to  use.</a:t>
            </a:r>
          </a:p>
          <a:p>
            <a:pPr lvl="1" rtl="0">
              <a:buAutoNum type="arabicPeriod" startAt="2"/>
            </a:pPr>
            <a:r>
              <a:rPr lang="en-US" b="0" i="0" u="none" strike="noStrike" baseline="0" smtClean="0">
                <a:latin typeface="Segoe"/>
                <a:ea typeface="ＭＳ ゴシック"/>
              </a:rPr>
              <a:t>Click </a:t>
            </a:r>
            <a:r>
              <a:rPr lang="en-US" b="1" i="0" u="none" strike="noStrike" baseline="0" smtClean="0">
                <a:latin typeface="Segoe"/>
                <a:ea typeface="ＭＳ ゴシック"/>
              </a:rPr>
              <a:t>OK </a:t>
            </a:r>
            <a:r>
              <a:rPr lang="en-US" b="0" i="0" u="none" strike="noStrike" baseline="0" smtClean="0">
                <a:latin typeface="Segoe"/>
                <a:ea typeface="ＭＳ ゴシック"/>
              </a:rPr>
              <a:t>to keep the default settings, and then print the report.</a:t>
            </a:r>
          </a:p>
          <a:p>
            <a:pPr lvl="1" rtl="0">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Close</a:t>
            </a:r>
            <a:r>
              <a:rPr lang="en-US" b="0" i="0" u="none" strike="noStrike" baseline="0" smtClean="0">
                <a:latin typeface="Segoe"/>
                <a:ea typeface="ＭＳ ゴシック"/>
              </a:rPr>
              <a:t> button to close the Relationships for FourthCoffee tab. A message appears asking if you want to save changes to the report. Click </a:t>
            </a:r>
            <a:r>
              <a:rPr lang="en-US" b="1" i="0" u="none" strike="noStrike" baseline="0" smtClean="0">
                <a:latin typeface="Segoe"/>
                <a:ea typeface="ＭＳ ゴシック"/>
              </a:rPr>
              <a:t>No</a:t>
            </a:r>
            <a:r>
              <a:rPr lang="en-US" b="0" i="0" u="none" strike="noStrike" baseline="0" smtClean="0">
                <a:latin typeface="Times New Roman"/>
                <a:ea typeface="ＭＳ ゴシック"/>
              </a:rPr>
              <a:t>.</a:t>
            </a:r>
          </a:p>
          <a:p>
            <a:pPr lvl="1" rtl="0">
              <a:buAutoNum type="arabicPeriod" startAt="2"/>
            </a:pPr>
            <a:r>
              <a:rPr lang="en-US" b="0" i="0" u="none" strike="noStrike" baseline="0" smtClean="0">
                <a:latin typeface="Segoe"/>
                <a:ea typeface="ＭＳ ゴシック"/>
              </a:rPr>
              <a:t>Close</a:t>
            </a:r>
            <a:r>
              <a:rPr lang="en-US" b="1" i="0" u="none" strike="noStrike" baseline="0" smtClean="0">
                <a:latin typeface="Segoe"/>
                <a:ea typeface="ＭＳ ゴシック"/>
              </a:rPr>
              <a:t> </a:t>
            </a:r>
            <a:r>
              <a:rPr lang="en-US" b="0" i="0" u="none" strike="noStrike" baseline="0" smtClean="0">
                <a:latin typeface="Segoe"/>
                <a:ea typeface="ＭＳ ゴシック"/>
              </a:rPr>
              <a:t>the Relationships tab.</a:t>
            </a:r>
          </a:p>
          <a:p>
            <a:pPr lvl="0" rtl="0"/>
            <a:r>
              <a:rPr lang="en-US" b="1" i="0" u="none" strike="noStrike" baseline="0" smtClean="0">
                <a:latin typeface="Segoe"/>
                <a:ea typeface="ＭＳ ゴシック"/>
              </a:rPr>
              <a:t>STOP. CLOSE</a:t>
            </a:r>
            <a:r>
              <a:rPr lang="en-US" b="0" i="0" u="none" strike="noStrike" baseline="0" smtClean="0">
                <a:latin typeface="Segoe"/>
                <a:ea typeface="ＭＳ ゴシック"/>
              </a:rPr>
              <a:t> the database.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3000721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Skill Summary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pic>
        <p:nvPicPr>
          <p:cNvPr id="7" name="Picture 6" descr="0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566334"/>
            <a:ext cx="8009467" cy="4268519"/>
          </a:xfrm>
          <a:prstGeom prst="rect">
            <a:avLst/>
          </a:prstGeom>
        </p:spPr>
      </p:pic>
    </p:spTree>
    <p:extLst>
      <p:ext uri="{BB962C8B-B14F-4D97-AF65-F5344CB8AC3E}">
        <p14:creationId xmlns:p14="http://schemas.microsoft.com/office/powerpoint/2010/main" val="3768889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Use Navigation Buttons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Select and then delete the number </a:t>
            </a:r>
            <a:r>
              <a:rPr lang="en-US" b="1" i="0" u="none" strike="noStrike" baseline="0" smtClean="0">
                <a:latin typeface="Segoe"/>
                <a:ea typeface="ＭＳ ゴシック"/>
              </a:rPr>
              <a:t>2</a:t>
            </a:r>
            <a:r>
              <a:rPr lang="en-US" b="0" i="0" u="none" strike="noStrike" baseline="0" smtClean="0">
                <a:latin typeface="Segoe"/>
                <a:ea typeface="ＭＳ ゴシック"/>
              </a:rPr>
              <a:t> in the Current Record box. Key </a:t>
            </a:r>
            <a:r>
              <a:rPr lang="en-US" b="1" i="0" u="none" strike="noStrike" baseline="0" smtClean="0">
                <a:latin typeface="Segoe"/>
                <a:ea typeface="ＭＳ ゴシック"/>
              </a:rPr>
              <a:t>5</a:t>
            </a:r>
            <a:r>
              <a:rPr lang="en-US" b="0" i="0" u="none" strike="noStrike" baseline="0" smtClean="0">
                <a:latin typeface="Segoe"/>
                <a:ea typeface="ＭＳ ゴシック"/>
              </a:rPr>
              <a:t> and press </a:t>
            </a:r>
            <a:r>
              <a:rPr lang="en-US" b="1" i="0" u="none" strike="noStrike" baseline="0" smtClean="0">
                <a:latin typeface="Segoe"/>
                <a:ea typeface="ＭＳ ゴシック"/>
              </a:rPr>
              <a:t>Enter</a:t>
            </a:r>
            <a:r>
              <a:rPr lang="en-US" b="0" i="0" u="none" strike="noStrike" baseline="0" smtClean="0">
                <a:latin typeface="Segoe"/>
                <a:ea typeface="ＭＳ ゴシック"/>
              </a:rPr>
              <a:t>. The selection moves to the fifth record.</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Search</a:t>
            </a:r>
            <a:r>
              <a:rPr lang="en-US" b="0" i="0" u="none" strike="noStrike" baseline="0" smtClean="0">
                <a:latin typeface="Segoe"/>
                <a:ea typeface="ＭＳ ゴシック"/>
              </a:rPr>
              <a:t> box to position the insertion point. Key </a:t>
            </a:r>
            <a:r>
              <a:rPr lang="en-US" b="1" i="0" u="none" strike="noStrike" baseline="0" smtClean="0">
                <a:latin typeface="Segoe"/>
                <a:ea typeface="ＭＳ ゴシック"/>
              </a:rPr>
              <a:t>sunrise</a:t>
            </a:r>
            <a:r>
              <a:rPr lang="en-US" b="0" i="0" u="none" strike="noStrike" baseline="0" smtClean="0">
                <a:latin typeface="Segoe"/>
                <a:ea typeface="ＭＳ ゴシック"/>
              </a:rPr>
              <a:t> into the Search box. Notice that the selection moves to the first occurrence of the word Sunrise</a:t>
            </a:r>
            <a:r>
              <a:rPr lang="en-US" b="0" i="0" u="none" strike="noStrike" baseline="0" smtClean="0">
                <a:latin typeface="Times New Roman"/>
                <a:ea typeface="ＭＳ ゴシック"/>
              </a:rPr>
              <a:t>.</a:t>
            </a:r>
          </a:p>
          <a:p>
            <a:pPr lvl="1" rtl="0">
              <a:buAutoNum type="arabicPeriod" startAt="3"/>
            </a:pPr>
            <a:r>
              <a:rPr lang="en-US" b="0" i="0" u="none" strike="noStrike" baseline="0" smtClean="0">
                <a:latin typeface="Segoe"/>
                <a:ea typeface="ＭＳ ゴシック"/>
              </a:rPr>
              <a:t>Press </a:t>
            </a:r>
            <a:r>
              <a:rPr lang="en-US" b="1" i="0" u="none" strike="noStrike" baseline="0" smtClean="0">
                <a:latin typeface="Segoe"/>
                <a:ea typeface="ＭＳ ゴシック"/>
              </a:rPr>
              <a:t>Enter</a:t>
            </a:r>
            <a:r>
              <a:rPr lang="en-US" b="0" i="0" u="none" strike="noStrike" baseline="0" smtClean="0">
                <a:latin typeface="Segoe"/>
                <a:ea typeface="ＭＳ ゴシック"/>
              </a:rPr>
              <a:t>. The selection moves to the next occurrence of the word Sunrise</a:t>
            </a:r>
            <a:r>
              <a:rPr lang="en-US" b="0" i="0" u="none" strike="noStrike" baseline="0" smtClean="0">
                <a:latin typeface="Times New Roman"/>
                <a:ea typeface="ＭＳ ゴシック"/>
              </a:rPr>
              <a:t>.</a:t>
            </a:r>
          </a:p>
          <a:p>
            <a:pPr lvl="1">
              <a:buFont typeface="+mj-lt"/>
              <a:buAutoNum type="arabicPeriod" startAt="6"/>
            </a:pPr>
            <a:r>
              <a:rPr lang="en-US">
                <a:solidFill>
                  <a:srgbClr val="000000"/>
                </a:solidFill>
                <a:latin typeface="Segoe"/>
                <a:ea typeface="ＭＳ ゴシック"/>
              </a:rPr>
              <a:t>Click the </a:t>
            </a:r>
            <a:r>
              <a:rPr lang="en-US" b="1">
                <a:solidFill>
                  <a:srgbClr val="000000"/>
                </a:solidFill>
                <a:latin typeface="Segoe"/>
                <a:ea typeface="ＭＳ ゴシック"/>
              </a:rPr>
              <a:t>New</a:t>
            </a:r>
            <a:r>
              <a:rPr lang="en-US" b="1">
                <a:solidFill>
                  <a:srgbClr val="000000"/>
                </a:solidFill>
                <a:latin typeface="ITC Officina Sans Bold"/>
                <a:ea typeface="ＭＳ ゴシック"/>
              </a:rPr>
              <a:t> </a:t>
            </a:r>
            <a:r>
              <a:rPr lang="en-US" b="1">
                <a:solidFill>
                  <a:srgbClr val="000000"/>
                </a:solidFill>
                <a:latin typeface="Segoe"/>
                <a:ea typeface="ＭＳ ゴシック"/>
              </a:rPr>
              <a:t>(blank)</a:t>
            </a:r>
            <a:r>
              <a:rPr lang="en-US" b="1">
                <a:solidFill>
                  <a:srgbClr val="000000"/>
                </a:solidFill>
                <a:latin typeface="ITC Officina Sans Bold"/>
                <a:ea typeface="ＭＳ ゴシック"/>
              </a:rPr>
              <a:t> </a:t>
            </a:r>
            <a:r>
              <a:rPr lang="en-US" b="1">
                <a:solidFill>
                  <a:srgbClr val="000000"/>
                </a:solidFill>
                <a:latin typeface="Segoe"/>
                <a:ea typeface="ＭＳ ゴシック"/>
              </a:rPr>
              <a:t>record</a:t>
            </a:r>
            <a:r>
              <a:rPr lang="en-US">
                <a:solidFill>
                  <a:srgbClr val="000000"/>
                </a:solidFill>
                <a:latin typeface="Segoe"/>
                <a:ea typeface="ＭＳ ゴシック"/>
              </a:rPr>
              <a:t> button. The insertion point moves to the first column and last row of the table.</a:t>
            </a:r>
          </a:p>
          <a:p>
            <a:pPr lvl="0"/>
            <a:r>
              <a:rPr lang="en-US" b="1">
                <a:solidFill>
                  <a:srgbClr val="000000"/>
                </a:solidFill>
                <a:latin typeface="Segoe"/>
                <a:ea typeface="ＭＳ ゴシック"/>
              </a:rPr>
              <a:t>PAUSE</a:t>
            </a:r>
            <a:r>
              <a:rPr lang="en-US" b="1">
                <a:solidFill>
                  <a:srgbClr val="000000"/>
                </a:solidFill>
                <a:latin typeface="ITC Officina Sans Bold"/>
                <a:ea typeface="ＭＳ ゴシック"/>
              </a:rPr>
              <a:t>. </a:t>
            </a:r>
            <a:r>
              <a:rPr lang="en-US" b="1">
                <a:solidFill>
                  <a:srgbClr val="000000"/>
                </a:solidFill>
                <a:latin typeface="Segoe"/>
                <a:ea typeface="ＭＳ ゴシック"/>
              </a:rPr>
              <a:t>LEAVE</a:t>
            </a:r>
            <a:r>
              <a:rPr lang="en-US">
                <a:solidFill>
                  <a:srgbClr val="000000"/>
                </a:solidFill>
                <a:latin typeface="Segoe"/>
                <a:ea typeface="ＭＳ ゴシック"/>
              </a:rPr>
              <a:t> the database open to use in the next exercise.</a:t>
            </a:r>
          </a:p>
          <a:p>
            <a:pPr lvl="1" rtl="0">
              <a:buAutoNum type="arabicPeriod" startAt="3"/>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2986976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Enter, Edit, and Delete Records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database you used in the previous exercise.</a:t>
            </a:r>
          </a:p>
          <a:p>
            <a:pPr lvl="1" rtl="0"/>
            <a:r>
              <a:rPr lang="en-US" sz="2000" b="0" i="0" u="none" strike="noStrike" baseline="0" smtClean="0">
                <a:latin typeface="Segoe"/>
                <a:ea typeface="ＭＳ ゴシック"/>
              </a:rPr>
              <a:t>The insertion point </a:t>
            </a:r>
            <a:br>
              <a:rPr lang="en-US" sz="2000" b="0" i="0" u="none" strike="noStrike" baseline="0" smtClean="0">
                <a:latin typeface="Segoe"/>
                <a:ea typeface="ＭＳ ゴシック"/>
              </a:rPr>
            </a:br>
            <a:r>
              <a:rPr lang="en-US" sz="2000" b="0" i="0" u="none" strike="noStrike" baseline="0" smtClean="0">
                <a:latin typeface="Segoe"/>
                <a:ea typeface="ＭＳ ゴシック"/>
              </a:rPr>
              <a:t>should be positioned </a:t>
            </a:r>
            <a:br>
              <a:rPr lang="en-US" sz="2000" b="0" i="0" u="none" strike="noStrike" baseline="0" smtClean="0">
                <a:latin typeface="Segoe"/>
                <a:ea typeface="ＭＳ ゴシック"/>
              </a:rPr>
            </a:br>
            <a:r>
              <a:rPr lang="en-US" sz="2000" b="0" i="0" u="none" strike="noStrike" baseline="0" smtClean="0">
                <a:latin typeface="Segoe"/>
                <a:ea typeface="ＭＳ ゴシック"/>
              </a:rPr>
              <a:t>in the first field of </a:t>
            </a:r>
            <a:br>
              <a:rPr lang="en-US" sz="2000" b="0" i="0" u="none" strike="noStrike" baseline="0" smtClean="0">
                <a:latin typeface="Segoe"/>
                <a:ea typeface="ＭＳ ゴシック"/>
              </a:rPr>
            </a:br>
            <a:r>
              <a:rPr lang="en-US" sz="2000" b="0" i="0" u="none" strike="noStrike" baseline="0" smtClean="0">
                <a:latin typeface="Segoe"/>
                <a:ea typeface="ＭＳ ゴシック"/>
              </a:rPr>
              <a:t>the new, blank row </a:t>
            </a:r>
            <a:br>
              <a:rPr lang="en-US" sz="2000" b="0" i="0" u="none" strike="noStrike" baseline="0" smtClean="0">
                <a:latin typeface="Segoe"/>
                <a:ea typeface="ＭＳ ゴシック"/>
              </a:rPr>
            </a:br>
            <a:r>
              <a:rPr lang="en-US" sz="2000" b="0" i="0" u="none" strike="noStrike" baseline="0" smtClean="0">
                <a:latin typeface="Segoe"/>
                <a:ea typeface="ＭＳ ゴシック"/>
              </a:rPr>
              <a:t>at the bottom of the </a:t>
            </a:r>
            <a:br>
              <a:rPr lang="en-US" sz="2000" b="0" i="0" u="none" strike="noStrike" baseline="0" smtClean="0">
                <a:latin typeface="Segoe"/>
                <a:ea typeface="ＭＳ ゴシック"/>
              </a:rPr>
            </a:br>
            <a:r>
              <a:rPr lang="en-US" sz="2000" b="0" i="0" u="none" strike="noStrike" baseline="0" smtClean="0">
                <a:latin typeface="Segoe"/>
                <a:ea typeface="ＭＳ ゴシック"/>
              </a:rPr>
              <a:t>datasheet (right). </a:t>
            </a:r>
            <a:br>
              <a:rPr lang="en-US" sz="2000" b="0" i="0" u="none" strike="noStrike" baseline="0" smtClean="0">
                <a:latin typeface="Segoe"/>
                <a:ea typeface="ＭＳ ゴシック"/>
              </a:rPr>
            </a:br>
            <a:r>
              <a:rPr lang="en-US" sz="2000" b="0" i="0" u="none" strike="noStrike" baseline="0" smtClean="0">
                <a:latin typeface="Segoe"/>
                <a:ea typeface="ＭＳ ゴシック"/>
              </a:rPr>
              <a:t>Notice the asterisk </a:t>
            </a:r>
            <a:br>
              <a:rPr lang="en-US" sz="2000" b="0" i="0" u="none" strike="noStrike" baseline="0" smtClean="0">
                <a:latin typeface="Segoe"/>
                <a:ea typeface="ＭＳ ゴシック"/>
              </a:rPr>
            </a:br>
            <a:r>
              <a:rPr lang="en-US" sz="2000" b="0" i="0" u="none" strike="noStrike" baseline="0" smtClean="0">
                <a:latin typeface="Segoe"/>
                <a:ea typeface="ＭＳ ゴシック"/>
              </a:rPr>
              <a:t>in the Record </a:t>
            </a:r>
            <a:br>
              <a:rPr lang="en-US" sz="2000" b="0" i="0" u="none" strike="noStrike" baseline="0" smtClean="0">
                <a:latin typeface="Segoe"/>
                <a:ea typeface="ＭＳ ゴシック"/>
              </a:rPr>
            </a:br>
            <a:r>
              <a:rPr lang="en-US" sz="2000" b="0" i="0" u="none" strike="noStrike" baseline="0" smtClean="0">
                <a:latin typeface="Segoe"/>
                <a:ea typeface="ＭＳ ゴシック"/>
              </a:rPr>
              <a:t>Selector box, which </a:t>
            </a:r>
            <a:br>
              <a:rPr lang="en-US" sz="2000" b="0" i="0" u="none" strike="noStrike" baseline="0" smtClean="0">
                <a:latin typeface="Segoe"/>
                <a:ea typeface="ＭＳ ゴシック"/>
              </a:rPr>
            </a:br>
            <a:r>
              <a:rPr lang="en-US" sz="2000" b="0" i="0" u="none" strike="noStrike" baseline="0" smtClean="0">
                <a:latin typeface="Segoe"/>
                <a:ea typeface="ＭＳ ゴシック"/>
              </a:rPr>
              <a:t>indicates that this is </a:t>
            </a:r>
            <a:br>
              <a:rPr lang="en-US" sz="2000" b="0" i="0" u="none" strike="noStrike" baseline="0" smtClean="0">
                <a:latin typeface="Segoe"/>
                <a:ea typeface="ＭＳ ゴシック"/>
              </a:rPr>
            </a:br>
            <a:r>
              <a:rPr lang="en-US" sz="2000" b="0" i="0" u="none" strike="noStrike" baseline="0" smtClean="0">
                <a:latin typeface="Segoe"/>
                <a:ea typeface="ＭＳ ゴシック"/>
              </a:rPr>
              <a:t>a new record, ready </a:t>
            </a:r>
            <a:br>
              <a:rPr lang="en-US" sz="2000" b="0" i="0" u="none" strike="noStrike" baseline="0" smtClean="0">
                <a:latin typeface="Segoe"/>
                <a:ea typeface="ＭＳ ゴシック"/>
              </a:rPr>
            </a:br>
            <a:r>
              <a:rPr lang="en-US" sz="2000" b="0" i="0" u="none" strike="noStrike" baseline="0" smtClean="0">
                <a:latin typeface="Segoe"/>
                <a:ea typeface="ＭＳ ゴシック"/>
              </a:rPr>
              <a:t>for data.</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7" name="Picture 6" descr="03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981200"/>
            <a:ext cx="4842933" cy="3813429"/>
          </a:xfrm>
          <a:prstGeom prst="rect">
            <a:avLst/>
          </a:prstGeom>
        </p:spPr>
      </p:pic>
    </p:spTree>
    <p:extLst>
      <p:ext uri="{BB962C8B-B14F-4D97-AF65-F5344CB8AC3E}">
        <p14:creationId xmlns:p14="http://schemas.microsoft.com/office/powerpoint/2010/main" val="399292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Enter, Edit, and Delete Records</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21905</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Tab</a:t>
            </a:r>
            <a:r>
              <a:rPr lang="en-US" b="1" i="0" u="none" strike="noStrike" baseline="0" smtClean="0">
                <a:solidFill>
                  <a:srgbClr val="000000"/>
                </a:solidFill>
                <a:latin typeface="ITC Officina Sans Bold"/>
                <a:ea typeface="ＭＳ ゴシック"/>
              </a:rPr>
              <a:t>.</a:t>
            </a:r>
            <a:r>
              <a:rPr lang="en-US" b="0" i="0" u="none" strike="noStrike" baseline="0" smtClean="0">
                <a:solidFill>
                  <a:srgbClr val="000000"/>
                </a:solidFill>
                <a:latin typeface="Segoe"/>
                <a:ea typeface="ＭＳ ゴシック"/>
              </a:rPr>
              <a:t> Notice that the asterisk has changed to a pencil icon (below), indicating that the record is being edited.</a:t>
            </a:r>
          </a:p>
          <a:p>
            <a:pPr lvl="1" rtl="0">
              <a:buAutoNum type="arabicPeriod" startAt="2"/>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Hazelnut</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Tab</a:t>
            </a:r>
            <a:r>
              <a:rPr lang="en-US" b="1" i="0" u="none" strike="noStrike" baseline="0" smtClean="0">
                <a:solidFill>
                  <a:srgbClr val="000000"/>
                </a:solidFill>
                <a:latin typeface="ITC Officina Sans Bold"/>
                <a:ea typeface="ＭＳ ゴシック"/>
              </a:rPr>
              <a:t>.</a:t>
            </a:r>
          </a:p>
          <a:p>
            <a:pPr lvl="1" rtl="0">
              <a:buAutoNum type="arabicPeriod" startAt="2"/>
            </a:pPr>
            <a:r>
              <a:rPr lang="en-US" b="0" i="0" u="none" strike="noStrike" baseline="0" smtClean="0">
                <a:solidFill>
                  <a:srgbClr val="000000"/>
                </a:solidFill>
                <a:latin typeface="Segoe"/>
                <a:ea typeface="ＭＳ ゴシック"/>
              </a:rPr>
              <a:t>Key</a:t>
            </a:r>
            <a:r>
              <a:rPr lang="en-US" b="1" i="0" u="none" strike="noStrike" baseline="0" smtClean="0">
                <a:solidFill>
                  <a:srgbClr val="000000"/>
                </a:solidFill>
                <a:latin typeface="Segoe"/>
                <a:ea typeface="ＭＳ ゴシック"/>
              </a:rPr>
              <a:t> 30</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Tab</a:t>
            </a:r>
            <a:r>
              <a:rPr lang="en-US" b="1" i="0" u="none" strike="noStrike" baseline="0" smtClean="0">
                <a:solidFill>
                  <a:srgbClr val="000000"/>
                </a:solidFill>
                <a:latin typeface="ITC Officina Sans Bold"/>
                <a:ea typeface="ＭＳ ゴシック"/>
              </a:rPr>
              <a:t>.</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03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0" y="3939822"/>
            <a:ext cx="8128000" cy="1670756"/>
          </a:xfrm>
          <a:prstGeom prst="rect">
            <a:avLst/>
          </a:prstGeom>
        </p:spPr>
      </p:pic>
    </p:spTree>
    <p:extLst>
      <p:ext uri="{BB962C8B-B14F-4D97-AF65-F5344CB8AC3E}">
        <p14:creationId xmlns:p14="http://schemas.microsoft.com/office/powerpoint/2010/main" val="80520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Enter, Edit, and Delete Records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02112014</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Highlight </a:t>
            </a:r>
            <a:r>
              <a:rPr lang="en-US" b="1" i="0" u="none" strike="noStrike" baseline="0" smtClean="0">
                <a:solidFill>
                  <a:srgbClr val="000000"/>
                </a:solidFill>
                <a:latin typeface="Segoe"/>
                <a:ea typeface="ＭＳ ゴシック"/>
              </a:rPr>
              <a:t>sunrise </a:t>
            </a:r>
            <a:r>
              <a:rPr lang="en-US" b="0" i="0" u="none" strike="noStrike" baseline="0" smtClean="0">
                <a:solidFill>
                  <a:srgbClr val="000000"/>
                </a:solidFill>
                <a:latin typeface="Segoe"/>
                <a:ea typeface="ＭＳ ゴシック"/>
              </a:rPr>
              <a:t>in the Search box and key </a:t>
            </a:r>
            <a:r>
              <a:rPr lang="en-US" b="1" i="0" u="none" strike="noStrike" baseline="0" smtClean="0">
                <a:solidFill>
                  <a:srgbClr val="000000"/>
                </a:solidFill>
                <a:latin typeface="Segoe"/>
                <a:ea typeface="ＭＳ ゴシック"/>
              </a:rPr>
              <a:t>Kona</a:t>
            </a:r>
            <a:r>
              <a:rPr lang="en-US" b="0" i="0" u="none" strike="noStrike" baseline="0" smtClean="0">
                <a:solidFill>
                  <a:srgbClr val="000000"/>
                </a:solidFill>
                <a:latin typeface="Segoe"/>
                <a:ea typeface="ＭＳ ゴシック"/>
              </a:rPr>
              <a:t> to locate the Kona record.</a:t>
            </a:r>
          </a:p>
          <a:p>
            <a:pPr lvl="1" rtl="0">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Kona</a:t>
            </a:r>
            <a:r>
              <a:rPr lang="en-US" b="0" i="0" u="none" strike="noStrike" baseline="0" smtClean="0">
                <a:solidFill>
                  <a:srgbClr val="000000"/>
                </a:solidFill>
                <a:latin typeface="Segoe"/>
                <a:ea typeface="ＭＳ ゴシック"/>
              </a:rPr>
              <a:t> in the record to position the blinking insertion point there. Delete </a:t>
            </a:r>
            <a:r>
              <a:rPr lang="en-US" b="1" i="0" u="none" strike="noStrike" baseline="0" smtClean="0">
                <a:solidFill>
                  <a:srgbClr val="000000"/>
                </a:solidFill>
                <a:latin typeface="Segoe"/>
                <a:ea typeface="ＭＳ ゴシック"/>
              </a:rPr>
              <a:t>Kona</a:t>
            </a:r>
            <a:r>
              <a:rPr lang="en-US" b="0" i="0" u="none" strike="noStrike" baseline="0" smtClean="0">
                <a:solidFill>
                  <a:srgbClr val="000000"/>
                </a:solidFill>
                <a:latin typeface="Segoe"/>
                <a:ea typeface="ＭＳ ゴシック"/>
              </a:rPr>
              <a:t> and key </a:t>
            </a:r>
            <a:r>
              <a:rPr lang="en-US" b="1" i="0" u="none" strike="noStrike" baseline="0" smtClean="0">
                <a:solidFill>
                  <a:srgbClr val="000000"/>
                </a:solidFill>
                <a:latin typeface="Segoe"/>
                <a:ea typeface="ＭＳ ゴシック"/>
              </a:rPr>
              <a:t>Hawaiian</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Arial"/>
                <a:ea typeface="ＭＳ ゴシック"/>
              </a:rPr>
              <a:t>Tab</a:t>
            </a:r>
            <a:r>
              <a:rPr lang="en-US" b="1" i="0" u="none" strike="noStrike" baseline="0" smtClean="0">
                <a:solidFill>
                  <a:srgbClr val="000000"/>
                </a:solidFill>
                <a:latin typeface="ITC Officina Sans Bold"/>
                <a:ea typeface="ＭＳ ゴシック"/>
              </a:rPr>
              <a:t>.</a:t>
            </a:r>
          </a:p>
          <a:p>
            <a:pPr lvl="1" rtl="0">
              <a:buAutoNum type="arabicPeriod" startAt="5"/>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Undo</a:t>
            </a:r>
            <a:r>
              <a:rPr lang="en-US" b="0" i="0" u="none" strike="noStrike" baseline="0" smtClean="0">
                <a:solidFill>
                  <a:srgbClr val="000000"/>
                </a:solidFill>
                <a:latin typeface="Segoe"/>
                <a:ea typeface="ＭＳ ゴシック"/>
              </a:rPr>
              <a:t> button on the Quick Access Toolbar. Notice Hawaiian disappears and Kona reappears.</a:t>
            </a:r>
          </a:p>
          <a:p>
            <a:pPr lvl="1" rtl="0">
              <a:buAutoNum type="arabicPeriod" startAt="5"/>
            </a:pPr>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Tab</a:t>
            </a:r>
            <a:r>
              <a:rPr lang="en-US" b="0" i="0" u="none" strike="noStrike" baseline="0" smtClean="0">
                <a:solidFill>
                  <a:srgbClr val="000000"/>
                </a:solidFill>
                <a:latin typeface="Segoe"/>
                <a:ea typeface="ＭＳ ゴシック"/>
              </a:rPr>
              <a:t>. Key </a:t>
            </a:r>
            <a:r>
              <a:rPr lang="en-US" b="1" i="0" u="none" strike="noStrike" baseline="0" smtClean="0">
                <a:solidFill>
                  <a:srgbClr val="000000"/>
                </a:solidFill>
                <a:latin typeface="Times New Roman"/>
                <a:ea typeface="ＭＳ ゴシック"/>
              </a:rPr>
              <a:t>0</a:t>
            </a:r>
            <a:r>
              <a:rPr lang="en-US" b="1" i="0" u="none" strike="noStrike" baseline="0" smtClean="0">
                <a:solidFill>
                  <a:srgbClr val="000000"/>
                </a:solidFill>
                <a:latin typeface="Segoe"/>
                <a:ea typeface="ＭＳ ゴシック"/>
              </a:rPr>
              <a:t>1142013</a:t>
            </a:r>
            <a:r>
              <a:rPr lang="en-US" b="0" i="0" u="none" strike="noStrike" baseline="0" smtClean="0">
                <a:solidFill>
                  <a:srgbClr val="000000"/>
                </a:solidFill>
                <a:latin typeface="Segoe"/>
                <a:ea typeface="ＭＳ ゴシック"/>
              </a:rPr>
              <a:t> and press </a:t>
            </a:r>
            <a:r>
              <a:rPr lang="en-US" b="1" i="0" u="none" strike="noStrike" baseline="0" smtClean="0">
                <a:solidFill>
                  <a:srgbClr val="000000"/>
                </a:solidFill>
                <a:latin typeface="Segoe"/>
                <a:ea typeface="ＭＳ ゴシック"/>
              </a:rPr>
              <a:t>Tab</a:t>
            </a:r>
            <a:r>
              <a:rPr lang="en-US" b="1" i="0" u="none" strike="noStrike" baseline="0" smtClean="0">
                <a:solidFill>
                  <a:srgbClr val="000000"/>
                </a:solidFill>
                <a:latin typeface="ITC Officina Sans Bold"/>
                <a:ea typeface="ＭＳ ゴシック"/>
              </a:rPr>
              <a:t>.</a:t>
            </a:r>
          </a:p>
          <a:p>
            <a:pPr lvl="1" rtl="0">
              <a:buAutoNum type="arabicPeriod" startAt="5"/>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Record</a:t>
            </a:r>
            <a:r>
              <a:rPr lang="en-US" b="1" i="0" u="none" strike="noStrike" baseline="0" smtClean="0">
                <a:solidFill>
                  <a:srgbClr val="000000"/>
                </a:solidFill>
                <a:latin typeface="ITC Officina Sans Bold"/>
                <a:ea typeface="ＭＳ ゴシック"/>
              </a:rPr>
              <a:t> </a:t>
            </a:r>
            <a:r>
              <a:rPr lang="en-US" b="1" i="0" u="none" strike="noStrike" baseline="0" smtClean="0">
                <a:solidFill>
                  <a:srgbClr val="000000"/>
                </a:solidFill>
                <a:latin typeface="Segoe"/>
                <a:ea typeface="ＭＳ ゴシック"/>
              </a:rPr>
              <a:t>Selector</a:t>
            </a:r>
            <a:r>
              <a:rPr lang="en-US" b="1" i="0" u="none" strike="noStrike" baseline="0" smtClean="0">
                <a:solidFill>
                  <a:srgbClr val="000000"/>
                </a:solidFill>
                <a:latin typeface="ITC Officina Sans Bold"/>
                <a:ea typeface="ＭＳ ゴシック"/>
              </a:rPr>
              <a:t> </a:t>
            </a:r>
            <a:r>
              <a:rPr lang="en-US" b="0" i="0" u="none" strike="noStrike" baseline="0" smtClean="0">
                <a:solidFill>
                  <a:srgbClr val="000000"/>
                </a:solidFill>
                <a:latin typeface="Segoe"/>
                <a:ea typeface="ＭＳ ゴシック"/>
              </a:rPr>
              <a:t>box to the left of the Product ID field of the first record, 20051</a:t>
            </a:r>
            <a:r>
              <a:rPr lang="en-US" b="0" i="1" u="none" strike="noStrike" baseline="0" smtClean="0">
                <a:solidFill>
                  <a:srgbClr val="000000"/>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2035941922"/>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330</TotalTime>
  <Words>4357</Words>
  <Application>Microsoft Office PowerPoint</Application>
  <PresentationFormat>On-screen Show (4:3)</PresentationFormat>
  <Paragraphs>394</Paragraphs>
  <Slides>54</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ＭＳ ゴシック</vt:lpstr>
      <vt:lpstr>Arial</vt:lpstr>
      <vt:lpstr>Calibri</vt:lpstr>
      <vt:lpstr>Franklin Gothic Book</vt:lpstr>
      <vt:lpstr>Franklin Gothic Medium</vt:lpstr>
      <vt:lpstr>ITC Officina Sans Bold</vt:lpstr>
      <vt:lpstr>Segoe</vt:lpstr>
      <vt:lpstr>Segoe UI</vt:lpstr>
      <vt:lpstr>Segoe UI Light</vt:lpstr>
      <vt:lpstr>Segoe UI Semibold</vt:lpstr>
      <vt:lpstr>Segoe UI Semilight</vt:lpstr>
      <vt:lpstr>Times New Roman</vt:lpstr>
      <vt:lpstr>template</vt:lpstr>
      <vt:lpstr>Work with Tables  and Database Records </vt:lpstr>
      <vt:lpstr>Objectives</vt:lpstr>
      <vt:lpstr>Step by Step: Use the Keyboard to Navigate among Records</vt:lpstr>
      <vt:lpstr>Step by Step: Use the Keyboard to Navigate among Records</vt:lpstr>
      <vt:lpstr>Step by Step: Use Navigation Buttons</vt:lpstr>
      <vt:lpstr>Step by Step: Use Navigation Buttons</vt:lpstr>
      <vt:lpstr>Step by Step: Enter, Edit, and Delete Records</vt:lpstr>
      <vt:lpstr>Step by Step: Enter, Edit, and Delete Records</vt:lpstr>
      <vt:lpstr>Step by Step: Enter, Edit, and Delete Records</vt:lpstr>
      <vt:lpstr>Step by Step: Enter, Edit, and Delete Records</vt:lpstr>
      <vt:lpstr>Step by Step: Enter, Edit, and Delete Records</vt:lpstr>
      <vt:lpstr>Step by Step: Define a Primary Key</vt:lpstr>
      <vt:lpstr>Step by Step: Define a Primary Key</vt:lpstr>
      <vt:lpstr>Step by Step: Define and Modify a Multifield Primary Key</vt:lpstr>
      <vt:lpstr>Step by Step: Define and Modify a Multifield Primary Key</vt:lpstr>
      <vt:lpstr>Step by Step: Define and Modify a Multifield Primary Key</vt:lpstr>
      <vt:lpstr>Step by Step: Find and Replace Data</vt:lpstr>
      <vt:lpstr>Step by Step: Find and Replace Data</vt:lpstr>
      <vt:lpstr>Step by Step: Find and Replace Data</vt:lpstr>
      <vt:lpstr>Step by Step: Find and Replace Data</vt:lpstr>
      <vt:lpstr>Step by Step: Attach and Detach Documents</vt:lpstr>
      <vt:lpstr>Step by Step: Attach and Detach Documents</vt:lpstr>
      <vt:lpstr>Step by Step: Attach and Detach Documents</vt:lpstr>
      <vt:lpstr>Step by Step: Attach and Detach Documents</vt:lpstr>
      <vt:lpstr>Step by Step: Attach and Detach Documents</vt:lpstr>
      <vt:lpstr>Step by Step: Sort Data within a Table</vt:lpstr>
      <vt:lpstr>Step by Step: Sort Data within a Table</vt:lpstr>
      <vt:lpstr>Step by Step: Sort Data within a Table</vt:lpstr>
      <vt:lpstr>Step by Step: Apply a Filter</vt:lpstr>
      <vt:lpstr>Step by Step: Apply a Filter</vt:lpstr>
      <vt:lpstr>Step by Step: Apply a Filter</vt:lpstr>
      <vt:lpstr>Step by Step: Apply a Filter</vt:lpstr>
      <vt:lpstr>Step by Step: Apply a Filter</vt:lpstr>
      <vt:lpstr>Step by Step: Apply a Filter</vt:lpstr>
      <vt:lpstr>Step by Step: Apply a Filter</vt:lpstr>
      <vt:lpstr>Step by Step: Apply a Filter</vt:lpstr>
      <vt:lpstr>Step by Step: Remove a Filter</vt:lpstr>
      <vt:lpstr>Step by Step: Remove a Filter</vt:lpstr>
      <vt:lpstr>Step by Step: Freeze/Unfreeze and Hide/Unhide Fields</vt:lpstr>
      <vt:lpstr>Step by Step: Freeze/Unfreeze and Hide/Unhide Fields</vt:lpstr>
      <vt:lpstr>Step by Step: Freeze/Unfreeze and Hide/Unhide Fields</vt:lpstr>
      <vt:lpstr>Step by Step: Freeze/Unfreeze and Hide/Unhide Fields</vt:lpstr>
      <vt:lpstr>Step by Step: Freeze/Unfreeze and Hide/Unhide Fields</vt:lpstr>
      <vt:lpstr>Step by Step: Freeze/Unfreeze and Hide/Unhide Fields</vt:lpstr>
      <vt:lpstr>Step by Step: Define Table Relationships</vt:lpstr>
      <vt:lpstr>Step by Step: Define Table Relationships</vt:lpstr>
      <vt:lpstr>Step by Step: Define Table Relationships</vt:lpstr>
      <vt:lpstr>Step by Step: Define Table Relationships</vt:lpstr>
      <vt:lpstr>Step by Step: Modify Table Relationships</vt:lpstr>
      <vt:lpstr>Step by Step: Modify Table Relationships</vt:lpstr>
      <vt:lpstr>Step by Step: Modify Table Relationships</vt:lpstr>
      <vt:lpstr>Step by Step: Print Table Relationships</vt:lpstr>
      <vt:lpstr>Step by Step: Print Table Relationships</vt:lpstr>
      <vt:lpstr>Skill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Gambrel, Bryan - Indianapolis</cp:lastModifiedBy>
  <cp:revision>352</cp:revision>
  <dcterms:created xsi:type="dcterms:W3CDTF">2011-08-08T12:10:51Z</dcterms:created>
  <dcterms:modified xsi:type="dcterms:W3CDTF">2016-04-08T13:45:23Z</dcterms:modified>
</cp:coreProperties>
</file>